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330" r:id="rId3"/>
    <p:sldId id="260" r:id="rId4"/>
    <p:sldId id="258" r:id="rId5"/>
    <p:sldId id="295" r:id="rId6"/>
    <p:sldId id="296" r:id="rId7"/>
    <p:sldId id="297" r:id="rId8"/>
    <p:sldId id="300" r:id="rId9"/>
    <p:sldId id="324" r:id="rId10"/>
    <p:sldId id="302" r:id="rId11"/>
    <p:sldId id="264" r:id="rId12"/>
    <p:sldId id="261" r:id="rId13"/>
    <p:sldId id="262" r:id="rId14"/>
    <p:sldId id="263" r:id="rId15"/>
    <p:sldId id="326" r:id="rId16"/>
    <p:sldId id="303" r:id="rId17"/>
    <p:sldId id="304" r:id="rId18"/>
    <p:sldId id="311" r:id="rId19"/>
    <p:sldId id="312" r:id="rId20"/>
    <p:sldId id="313" r:id="rId21"/>
    <p:sldId id="266" r:id="rId22"/>
    <p:sldId id="267" r:id="rId23"/>
    <p:sldId id="335" r:id="rId24"/>
    <p:sldId id="268" r:id="rId25"/>
    <p:sldId id="337" r:id="rId26"/>
    <p:sldId id="270" r:id="rId27"/>
    <p:sldId id="336" r:id="rId28"/>
    <p:sldId id="271" r:id="rId29"/>
    <p:sldId id="272" r:id="rId30"/>
    <p:sldId id="327" r:id="rId31"/>
    <p:sldId id="274" r:id="rId32"/>
    <p:sldId id="318" r:id="rId33"/>
    <p:sldId id="319" r:id="rId34"/>
    <p:sldId id="320" r:id="rId35"/>
    <p:sldId id="328" r:id="rId36"/>
    <p:sldId id="338" r:id="rId37"/>
    <p:sldId id="273" r:id="rId38"/>
    <p:sldId id="275" r:id="rId39"/>
    <p:sldId id="329" r:id="rId40"/>
    <p:sldId id="276" r:id="rId41"/>
    <p:sldId id="323" r:id="rId42"/>
    <p:sldId id="331" r:id="rId43"/>
    <p:sldId id="317" r:id="rId44"/>
    <p:sldId id="316" r:id="rId45"/>
    <p:sldId id="315" r:id="rId46"/>
    <p:sldId id="325" r:id="rId47"/>
    <p:sldId id="333" r:id="rId48"/>
    <p:sldId id="332" r:id="rId49"/>
    <p:sldId id="334" r:id="rId50"/>
    <p:sldId id="339" r:id="rId51"/>
    <p:sldId id="278" r:id="rId52"/>
    <p:sldId id="340" r:id="rId53"/>
    <p:sldId id="280" r:id="rId54"/>
    <p:sldId id="322" r:id="rId55"/>
    <p:sldId id="283" r:id="rId56"/>
    <p:sldId id="265" r:id="rId5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5" d="100"/>
          <a:sy n="145" d="100"/>
        </p:scale>
        <p:origin x="624" y="12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1482F8F-7C14-4E6C-AEFC-CA04EC2269EF}" type="datetimeFigureOut">
              <a:rPr lang="en-US" smtClean="0"/>
              <a:t>10/19/2020</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64E8FA7E-3529-44EE-AFD5-6167B49EB9D5}" type="slidenum">
              <a:rPr lang="en-US" smtClean="0"/>
              <a:t>‹#›</a:t>
            </a:fld>
            <a:endParaRPr lang="en-US"/>
          </a:p>
        </p:txBody>
      </p:sp>
    </p:spTree>
    <p:extLst>
      <p:ext uri="{BB962C8B-B14F-4D97-AF65-F5344CB8AC3E}">
        <p14:creationId xmlns:p14="http://schemas.microsoft.com/office/powerpoint/2010/main" val="1040981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people.ischool.berkeley.edu/~dbamman/info256.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0000"/>
              </a:lnSpc>
              <a:spcBef>
                <a:spcPts val="30"/>
              </a:spcBef>
            </a:pPr>
            <a:r>
              <a:rPr lang="en-US" spc="-30" dirty="0" smtClean="0">
                <a:latin typeface="Book Antiqua"/>
                <a:cs typeface="Book Antiqua"/>
              </a:rPr>
              <a:t>S</a:t>
            </a:r>
            <a:r>
              <a:rPr lang="en-US" spc="-60" dirty="0" smtClean="0">
                <a:latin typeface="Book Antiqua"/>
                <a:cs typeface="Book Antiqua"/>
              </a:rPr>
              <a:t>pecial thanks </a:t>
            </a:r>
            <a:r>
              <a:rPr lang="en-US" spc="-20" dirty="0" smtClean="0">
                <a:latin typeface="Book Antiqua"/>
                <a:cs typeface="Book Antiqua"/>
              </a:rPr>
              <a:t>to Laura Nelson, David Bamman,</a:t>
            </a:r>
            <a:r>
              <a:rPr lang="en-US" spc="-20" baseline="0" dirty="0" smtClean="0">
                <a:latin typeface="Book Antiqua"/>
                <a:cs typeface="Book Antiqua"/>
              </a:rPr>
              <a:t> Geoff Bacon, and</a:t>
            </a:r>
            <a:r>
              <a:rPr lang="en-US" spc="-20" dirty="0" smtClean="0">
                <a:latin typeface="Book Antiqua"/>
                <a:cs typeface="Book Antiqua"/>
              </a:rPr>
              <a:t> Ben </a:t>
            </a:r>
            <a:r>
              <a:rPr lang="en-US" spc="-50" dirty="0" smtClean="0">
                <a:latin typeface="Book Antiqua"/>
                <a:cs typeface="Book Antiqua"/>
              </a:rPr>
              <a:t>Gebre-</a:t>
            </a:r>
            <a:r>
              <a:rPr lang="en-US" spc="-50" dirty="0" err="1" smtClean="0">
                <a:latin typeface="Book Antiqua"/>
                <a:cs typeface="Book Antiqua"/>
              </a:rPr>
              <a:t>Medhin</a:t>
            </a:r>
            <a:r>
              <a:rPr lang="en-US" spc="-50" baseline="0" dirty="0" smtClean="0">
                <a:latin typeface="Book Antiqua"/>
                <a:cs typeface="Book Antiqua"/>
              </a:rPr>
              <a:t> for help with these slides and the notebooks</a:t>
            </a:r>
            <a:endParaRPr lang="en-US" spc="-60" dirty="0">
              <a:latin typeface="Book Antiqua"/>
              <a:cs typeface="Book Antiqua"/>
            </a:endParaRPr>
          </a:p>
        </p:txBody>
      </p:sp>
      <p:sp>
        <p:nvSpPr>
          <p:cNvPr id="4" name="Slide Number Placeholder 3"/>
          <p:cNvSpPr>
            <a:spLocks noGrp="1"/>
          </p:cNvSpPr>
          <p:nvPr>
            <p:ph type="sldNum" sz="quarter" idx="10"/>
          </p:nvPr>
        </p:nvSpPr>
        <p:spPr/>
        <p:txBody>
          <a:bodyPr/>
          <a:lstStyle/>
          <a:p>
            <a:fld id="{64E8FA7E-3529-44EE-AFD5-6167B49EB9D5}" type="slidenum">
              <a:rPr lang="en-US" smtClean="0"/>
              <a:t>1</a:t>
            </a:fld>
            <a:endParaRPr lang="en-US"/>
          </a:p>
        </p:txBody>
      </p:sp>
    </p:spTree>
    <p:extLst>
      <p:ext uri="{BB962C8B-B14F-4D97-AF65-F5344CB8AC3E}">
        <p14:creationId xmlns:p14="http://schemas.microsoft.com/office/powerpoint/2010/main" val="1901098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16</a:t>
            </a:fld>
            <a:endParaRPr lang="en-US"/>
          </a:p>
        </p:txBody>
      </p:sp>
    </p:spTree>
    <p:extLst>
      <p:ext uri="{BB962C8B-B14F-4D97-AF65-F5344CB8AC3E}">
        <p14:creationId xmlns:p14="http://schemas.microsoft.com/office/powerpoint/2010/main" val="417094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17</a:t>
            </a:fld>
            <a:endParaRPr lang="en-US"/>
          </a:p>
        </p:txBody>
      </p:sp>
    </p:spTree>
    <p:extLst>
      <p:ext uri="{BB962C8B-B14F-4D97-AF65-F5344CB8AC3E}">
        <p14:creationId xmlns:p14="http://schemas.microsoft.com/office/powerpoint/2010/main" val="241306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18</a:t>
            </a:fld>
            <a:endParaRPr lang="en-US"/>
          </a:p>
        </p:txBody>
      </p:sp>
    </p:spTree>
    <p:extLst>
      <p:ext uri="{BB962C8B-B14F-4D97-AF65-F5344CB8AC3E}">
        <p14:creationId xmlns:p14="http://schemas.microsoft.com/office/powerpoint/2010/main" val="554925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19</a:t>
            </a:fld>
            <a:endParaRPr lang="en-US"/>
          </a:p>
        </p:txBody>
      </p:sp>
    </p:spTree>
    <p:extLst>
      <p:ext uri="{BB962C8B-B14F-4D97-AF65-F5344CB8AC3E}">
        <p14:creationId xmlns:p14="http://schemas.microsoft.com/office/powerpoint/2010/main" val="1684688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20</a:t>
            </a:fld>
            <a:endParaRPr lang="en-US"/>
          </a:p>
        </p:txBody>
      </p:sp>
    </p:spTree>
    <p:extLst>
      <p:ext uri="{BB962C8B-B14F-4D97-AF65-F5344CB8AC3E}">
        <p14:creationId xmlns:p14="http://schemas.microsoft.com/office/powerpoint/2010/main" val="753263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22</a:t>
            </a:fld>
            <a:endParaRPr lang="en-US"/>
          </a:p>
        </p:txBody>
      </p:sp>
    </p:spTree>
    <p:extLst>
      <p:ext uri="{BB962C8B-B14F-4D97-AF65-F5344CB8AC3E}">
        <p14:creationId xmlns:p14="http://schemas.microsoft.com/office/powerpoint/2010/main" val="237336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23</a:t>
            </a:fld>
            <a:endParaRPr lang="en-US"/>
          </a:p>
        </p:txBody>
      </p:sp>
    </p:spTree>
    <p:extLst>
      <p:ext uri="{BB962C8B-B14F-4D97-AF65-F5344CB8AC3E}">
        <p14:creationId xmlns:p14="http://schemas.microsoft.com/office/powerpoint/2010/main" val="2762757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t>
            </a:r>
            <a:r>
              <a:rPr lang="en-US" dirty="0" smtClean="0"/>
              <a:t>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25</a:t>
            </a:fld>
            <a:endParaRPr lang="en-US"/>
          </a:p>
        </p:txBody>
      </p:sp>
    </p:spTree>
    <p:extLst>
      <p:ext uri="{BB962C8B-B14F-4D97-AF65-F5344CB8AC3E}">
        <p14:creationId xmlns:p14="http://schemas.microsoft.com/office/powerpoint/2010/main" val="16383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27</a:t>
            </a:fld>
            <a:endParaRPr lang="en-US"/>
          </a:p>
        </p:txBody>
      </p:sp>
    </p:spTree>
    <p:extLst>
      <p:ext uri="{BB962C8B-B14F-4D97-AF65-F5344CB8AC3E}">
        <p14:creationId xmlns:p14="http://schemas.microsoft.com/office/powerpoint/2010/main" val="124807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3055" indent="-300990">
              <a:lnSpc>
                <a:spcPct val="100000"/>
              </a:lnSpc>
              <a:spcBef>
                <a:spcPts val="414"/>
              </a:spcBef>
              <a:buChar char="-"/>
              <a:tabLst>
                <a:tab pos="312420" algn="l"/>
                <a:tab pos="313690" algn="l"/>
              </a:tabLst>
            </a:pPr>
            <a:r>
              <a:rPr lang="en-US" sz="1200" spc="-5" dirty="0">
                <a:latin typeface="Book Antiqua"/>
                <a:cs typeface="Book Antiqua"/>
              </a:rPr>
              <a:t>Text </a:t>
            </a:r>
            <a:r>
              <a:rPr lang="en-US" sz="1200" spc="-150" dirty="0">
                <a:latin typeface="Book Antiqua"/>
                <a:cs typeface="Book Antiqua"/>
              </a:rPr>
              <a:t>= </a:t>
            </a:r>
            <a:r>
              <a:rPr lang="en-US" sz="1200" spc="-55" dirty="0">
                <a:latin typeface="Book Antiqua"/>
                <a:cs typeface="Book Antiqua"/>
              </a:rPr>
              <a:t>document, </a:t>
            </a:r>
            <a:r>
              <a:rPr lang="en-US" sz="1200" spc="-80" dirty="0">
                <a:latin typeface="Book Antiqua"/>
                <a:cs typeface="Book Antiqua"/>
              </a:rPr>
              <a:t>a </a:t>
            </a:r>
            <a:r>
              <a:rPr lang="en-US" sz="1200" spc="-60" dirty="0">
                <a:latin typeface="Book Antiqua"/>
                <a:cs typeface="Book Antiqua"/>
              </a:rPr>
              <a:t>single </a:t>
            </a:r>
            <a:r>
              <a:rPr lang="en-US" sz="1200" spc="-45" dirty="0">
                <a:latin typeface="Book Antiqua"/>
                <a:cs typeface="Book Antiqua"/>
              </a:rPr>
              <a:t>unit </a:t>
            </a:r>
            <a:r>
              <a:rPr lang="en-US" sz="1200" spc="-65" dirty="0">
                <a:latin typeface="Book Antiqua"/>
                <a:cs typeface="Book Antiqua"/>
              </a:rPr>
              <a:t>under</a:t>
            </a:r>
            <a:r>
              <a:rPr lang="en-US" sz="1200" spc="85" dirty="0">
                <a:latin typeface="Book Antiqua"/>
                <a:cs typeface="Book Antiqua"/>
              </a:rPr>
              <a:t> </a:t>
            </a:r>
            <a:r>
              <a:rPr lang="en-US" sz="1200" spc="-85" dirty="0">
                <a:latin typeface="Book Antiqua"/>
                <a:cs typeface="Book Antiqua"/>
              </a:rPr>
              <a:t>study</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60" dirty="0">
                <a:latin typeface="Book Antiqua"/>
                <a:cs typeface="Book Antiqua"/>
              </a:rPr>
              <a:t>Corpus </a:t>
            </a:r>
            <a:r>
              <a:rPr lang="en-US" sz="1200" spc="-150" dirty="0">
                <a:latin typeface="Book Antiqua"/>
                <a:cs typeface="Book Antiqua"/>
              </a:rPr>
              <a:t>= </a:t>
            </a:r>
            <a:r>
              <a:rPr lang="en-US" sz="1200" spc="-80" dirty="0">
                <a:latin typeface="Book Antiqua"/>
                <a:cs typeface="Book Antiqua"/>
              </a:rPr>
              <a:t>a </a:t>
            </a:r>
            <a:r>
              <a:rPr lang="en-US" sz="1200" spc="-25" dirty="0">
                <a:latin typeface="Book Antiqua"/>
                <a:cs typeface="Book Antiqua"/>
              </a:rPr>
              <a:t>collection </a:t>
            </a:r>
            <a:r>
              <a:rPr lang="en-US" sz="1200" spc="-35" dirty="0">
                <a:latin typeface="Book Antiqua"/>
                <a:cs typeface="Book Antiqua"/>
              </a:rPr>
              <a:t>of</a:t>
            </a:r>
            <a:r>
              <a:rPr lang="en-US" sz="1200" spc="5" dirty="0">
                <a:latin typeface="Book Antiqua"/>
                <a:cs typeface="Book Antiqua"/>
              </a:rPr>
              <a:t> </a:t>
            </a:r>
            <a:r>
              <a:rPr lang="en-US" sz="1200" spc="-55" dirty="0">
                <a:latin typeface="Book Antiqua"/>
                <a:cs typeface="Book Antiqua"/>
              </a:rPr>
              <a:t>documents</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40" dirty="0">
                <a:latin typeface="Book Antiqua"/>
                <a:cs typeface="Book Antiqua"/>
              </a:rPr>
              <a:t>Lexical </a:t>
            </a:r>
            <a:r>
              <a:rPr lang="en-US" sz="1200" spc="-50" dirty="0">
                <a:latin typeface="Book Antiqua"/>
                <a:cs typeface="Book Antiqua"/>
              </a:rPr>
              <a:t>≈ </a:t>
            </a:r>
            <a:r>
              <a:rPr lang="en-US" sz="1200" spc="-60" dirty="0">
                <a:latin typeface="Book Antiqua"/>
                <a:cs typeface="Book Antiqua"/>
              </a:rPr>
              <a:t>fancy name </a:t>
            </a:r>
            <a:r>
              <a:rPr lang="en-US" sz="1200" spc="-35" dirty="0">
                <a:latin typeface="Book Antiqua"/>
                <a:cs typeface="Book Antiqua"/>
              </a:rPr>
              <a:t>for</a:t>
            </a:r>
            <a:r>
              <a:rPr lang="en-US" sz="1200" spc="200" dirty="0">
                <a:latin typeface="Book Antiqua"/>
                <a:cs typeface="Book Antiqua"/>
              </a:rPr>
              <a:t> </a:t>
            </a:r>
            <a:r>
              <a:rPr lang="en-US" sz="1200" spc="-95" dirty="0">
                <a:latin typeface="Book Antiqua"/>
                <a:cs typeface="Book Antiqua"/>
              </a:rPr>
              <a:t>word</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75" dirty="0">
                <a:latin typeface="Book Antiqua"/>
                <a:cs typeface="Book Antiqua"/>
              </a:rPr>
              <a:t>N-gram: </a:t>
            </a:r>
            <a:r>
              <a:rPr lang="en-US" sz="1200" spc="-50" dirty="0">
                <a:latin typeface="Book Antiqua"/>
                <a:cs typeface="Book Antiqua"/>
              </a:rPr>
              <a:t>sequences </a:t>
            </a:r>
            <a:r>
              <a:rPr lang="en-US" sz="1200" spc="-35" dirty="0">
                <a:latin typeface="Book Antiqua"/>
                <a:cs typeface="Book Antiqua"/>
              </a:rPr>
              <a:t>of </a:t>
            </a:r>
            <a:r>
              <a:rPr lang="en-US" sz="1200" spc="-40" dirty="0">
                <a:latin typeface="Book Antiqua"/>
                <a:cs typeface="Book Antiqua"/>
              </a:rPr>
              <a:t>adjacent </a:t>
            </a:r>
            <a:r>
              <a:rPr lang="en-US" sz="1200" spc="-95" dirty="0">
                <a:latin typeface="Book Antiqua"/>
                <a:cs typeface="Book Antiqua"/>
              </a:rPr>
              <a:t>words </a:t>
            </a:r>
            <a:r>
              <a:rPr lang="en-US" sz="1200" spc="-35" dirty="0">
                <a:latin typeface="Book Antiqua"/>
                <a:cs typeface="Book Antiqua"/>
              </a:rPr>
              <a:t>of </a:t>
            </a:r>
            <a:r>
              <a:rPr lang="en-US" sz="1200" spc="-50" dirty="0">
                <a:latin typeface="Book Antiqua"/>
                <a:cs typeface="Book Antiqua"/>
              </a:rPr>
              <a:t>length</a:t>
            </a:r>
            <a:r>
              <a:rPr lang="en-US" sz="1200" spc="335" dirty="0">
                <a:latin typeface="Book Antiqua"/>
                <a:cs typeface="Book Antiqua"/>
              </a:rPr>
              <a:t> </a:t>
            </a:r>
            <a:r>
              <a:rPr lang="en-US" sz="1200" i="1" spc="10" dirty="0">
                <a:latin typeface="Book Antiqua"/>
                <a:cs typeface="Book Antiqua"/>
              </a:rPr>
              <a:t>N</a:t>
            </a:r>
            <a:endParaRPr lang="en-US" sz="1200" dirty="0">
              <a:latin typeface="Book Antiqua"/>
              <a:cs typeface="Book Antiqua"/>
            </a:endParaRPr>
          </a:p>
          <a:p>
            <a:pPr marL="313055" indent="-300990">
              <a:lnSpc>
                <a:spcPct val="100000"/>
              </a:lnSpc>
              <a:spcBef>
                <a:spcPts val="315"/>
              </a:spcBef>
              <a:buChar char="-"/>
              <a:tabLst>
                <a:tab pos="312420" algn="l"/>
                <a:tab pos="313690" algn="l"/>
              </a:tabLst>
            </a:pPr>
            <a:r>
              <a:rPr lang="en-US" sz="1200" spc="-60" dirty="0">
                <a:latin typeface="Book Antiqua"/>
                <a:cs typeface="Book Antiqua"/>
              </a:rPr>
              <a:t>Bag </a:t>
            </a:r>
            <a:r>
              <a:rPr lang="en-US" sz="1200" spc="-35" dirty="0">
                <a:latin typeface="Book Antiqua"/>
                <a:cs typeface="Book Antiqua"/>
              </a:rPr>
              <a:t>of</a:t>
            </a:r>
            <a:r>
              <a:rPr lang="en-US" sz="1200" spc="55" dirty="0">
                <a:latin typeface="Book Antiqua"/>
                <a:cs typeface="Book Antiqua"/>
              </a:rPr>
              <a:t> </a:t>
            </a:r>
            <a:r>
              <a:rPr lang="en-US" sz="1200" spc="-95" dirty="0">
                <a:latin typeface="Book Antiqua"/>
                <a:cs typeface="Book Antiqua"/>
              </a:rPr>
              <a:t>words</a:t>
            </a:r>
            <a:endParaRPr lang="en-US" sz="1200" dirty="0">
              <a:latin typeface="Book Antiqua"/>
              <a:cs typeface="Book Antiqua"/>
            </a:endParaRPr>
          </a:p>
        </p:txBody>
      </p:sp>
      <p:sp>
        <p:nvSpPr>
          <p:cNvPr id="4" name="Slide Number Placeholder 3"/>
          <p:cNvSpPr>
            <a:spLocks noGrp="1"/>
          </p:cNvSpPr>
          <p:nvPr>
            <p:ph type="sldNum" sz="quarter" idx="5"/>
          </p:nvPr>
        </p:nvSpPr>
        <p:spPr/>
        <p:txBody>
          <a:bodyPr/>
          <a:lstStyle/>
          <a:p>
            <a:fld id="{64E8FA7E-3529-44EE-AFD5-6167B49EB9D5}" type="slidenum">
              <a:rPr lang="en-US" smtClean="0"/>
              <a:t>31</a:t>
            </a:fld>
            <a:endParaRPr lang="en-US"/>
          </a:p>
        </p:txBody>
      </p:sp>
    </p:spTree>
    <p:extLst>
      <p:ext uri="{BB962C8B-B14F-4D97-AF65-F5344CB8AC3E}">
        <p14:creationId xmlns:p14="http://schemas.microsoft.com/office/powerpoint/2010/main" val="973851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Slide borrowed from David </a:t>
            </a:r>
            <a:r>
              <a:rPr lang="en-US" dirty="0" err="1" smtClean="0"/>
              <a:t>Bamman’s</a:t>
            </a:r>
            <a:r>
              <a:rPr lang="en-US" dirty="0" smtClean="0"/>
              <a:t> INFO 256 course: </a:t>
            </a:r>
            <a:r>
              <a:rPr lang="en-US" dirty="0" smtClean="0">
                <a:hlinkClick r:id="rId3"/>
              </a:rPr>
              <a:t>http://people.ischool.berkeley.edu/~dbamman/info256.html</a:t>
            </a:r>
            <a:endParaRPr lang="en-US" dirty="0" smtClean="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5</a:t>
            </a:fld>
            <a:endParaRPr lang="en-US"/>
          </a:p>
        </p:txBody>
      </p:sp>
    </p:spTree>
    <p:extLst>
      <p:ext uri="{BB962C8B-B14F-4D97-AF65-F5344CB8AC3E}">
        <p14:creationId xmlns:p14="http://schemas.microsoft.com/office/powerpoint/2010/main" val="239469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65" indent="0">
              <a:lnSpc>
                <a:spcPct val="100000"/>
              </a:lnSpc>
              <a:spcBef>
                <a:spcPts val="254"/>
              </a:spcBef>
              <a:buNone/>
              <a:tabLst>
                <a:tab pos="312420" algn="l"/>
                <a:tab pos="313690" algn="l"/>
              </a:tabLst>
            </a:pPr>
            <a:r>
              <a:rPr lang="en-US" sz="1800" spc="-35" dirty="0">
                <a:latin typeface="Book Antiqua"/>
                <a:cs typeface="Book Antiqua"/>
              </a:rPr>
              <a:t>Document-Term </a:t>
            </a:r>
            <a:r>
              <a:rPr lang="en-US" sz="1800" spc="-40" dirty="0">
                <a:latin typeface="Book Antiqua"/>
                <a:cs typeface="Book Antiqua"/>
              </a:rPr>
              <a:t>Matrix</a:t>
            </a:r>
            <a:r>
              <a:rPr lang="en-US" sz="1800" spc="30" dirty="0">
                <a:latin typeface="Book Antiqua"/>
                <a:cs typeface="Book Antiqua"/>
              </a:rPr>
              <a:t> </a:t>
            </a:r>
            <a:r>
              <a:rPr lang="en-US" sz="1800" spc="45" dirty="0">
                <a:latin typeface="Book Antiqua"/>
                <a:cs typeface="Book Antiqua"/>
              </a:rPr>
              <a:t>(DTM)</a:t>
            </a:r>
            <a:endParaRPr lang="en-US" sz="1800" dirty="0">
              <a:latin typeface="Book Antiqua"/>
              <a:cs typeface="Book Antiqua"/>
            </a:endParaRPr>
          </a:p>
          <a:p>
            <a:pPr marL="770255" lvl="1" indent="-285115">
              <a:lnSpc>
                <a:spcPct val="100000"/>
              </a:lnSpc>
              <a:spcBef>
                <a:spcPts val="330"/>
              </a:spcBef>
              <a:buChar char="-"/>
              <a:tabLst>
                <a:tab pos="769620" algn="l"/>
                <a:tab pos="770890" algn="l"/>
              </a:tabLst>
            </a:pPr>
            <a:r>
              <a:rPr lang="en-US" sz="1400" spc="-45" dirty="0">
                <a:latin typeface="Book Antiqua"/>
                <a:cs typeface="Book Antiqua"/>
              </a:rPr>
              <a:t>Words</a:t>
            </a:r>
            <a:r>
              <a:rPr lang="en-US" sz="1400" spc="5" dirty="0">
                <a:latin typeface="Book Antiqua"/>
                <a:cs typeface="Book Antiqua"/>
              </a:rPr>
              <a:t> </a:t>
            </a:r>
            <a:r>
              <a:rPr lang="en-US" sz="1400" spc="-40" dirty="0">
                <a:latin typeface="Book Antiqua"/>
                <a:cs typeface="Book Antiqua"/>
              </a:rPr>
              <a:t>are</a:t>
            </a:r>
            <a:r>
              <a:rPr lang="en-US" sz="1400" spc="10" dirty="0">
                <a:latin typeface="Book Antiqua"/>
                <a:cs typeface="Book Antiqua"/>
              </a:rPr>
              <a:t> </a:t>
            </a:r>
            <a:r>
              <a:rPr lang="en-US" sz="1400" spc="-65" dirty="0">
                <a:latin typeface="Book Antiqua"/>
                <a:cs typeface="Book Antiqua"/>
              </a:rPr>
              <a:t>rows,</a:t>
            </a:r>
            <a:r>
              <a:rPr lang="en-US" sz="1400" spc="10" dirty="0">
                <a:latin typeface="Book Antiqua"/>
                <a:cs typeface="Book Antiqua"/>
              </a:rPr>
              <a:t> </a:t>
            </a:r>
            <a:r>
              <a:rPr lang="en-US" sz="1400" spc="-45" dirty="0">
                <a:latin typeface="Book Antiqua"/>
                <a:cs typeface="Book Antiqua"/>
              </a:rPr>
              <a:t>documents</a:t>
            </a:r>
            <a:r>
              <a:rPr lang="en-US" sz="1400" spc="5" dirty="0">
                <a:latin typeface="Book Antiqua"/>
                <a:cs typeface="Book Antiqua"/>
              </a:rPr>
              <a:t> </a:t>
            </a:r>
            <a:r>
              <a:rPr lang="en-US" sz="1400" spc="-40" dirty="0">
                <a:latin typeface="Book Antiqua"/>
                <a:cs typeface="Book Antiqua"/>
              </a:rPr>
              <a:t>are</a:t>
            </a:r>
            <a:r>
              <a:rPr lang="en-US" sz="1400" spc="10" dirty="0">
                <a:latin typeface="Book Antiqua"/>
                <a:cs typeface="Book Antiqua"/>
              </a:rPr>
              <a:t> </a:t>
            </a:r>
            <a:r>
              <a:rPr lang="en-US" sz="1400" spc="-45" dirty="0">
                <a:latin typeface="Book Antiqua"/>
                <a:cs typeface="Book Antiqua"/>
              </a:rPr>
              <a:t>columns,</a:t>
            </a:r>
            <a:r>
              <a:rPr lang="en-US" sz="1400" spc="10" dirty="0">
                <a:latin typeface="Book Antiqua"/>
                <a:cs typeface="Book Antiqua"/>
              </a:rPr>
              <a:t> </a:t>
            </a:r>
            <a:r>
              <a:rPr lang="en-US" sz="1400" spc="-30" dirty="0">
                <a:latin typeface="Book Antiqua"/>
                <a:cs typeface="Book Antiqua"/>
              </a:rPr>
              <a:t>entries</a:t>
            </a:r>
            <a:r>
              <a:rPr lang="en-US" sz="1400" spc="10" dirty="0">
                <a:latin typeface="Book Antiqua"/>
                <a:cs typeface="Book Antiqua"/>
              </a:rPr>
              <a:t> </a:t>
            </a:r>
            <a:r>
              <a:rPr lang="en-US" sz="1400" spc="-40" dirty="0">
                <a:latin typeface="Book Antiqua"/>
                <a:cs typeface="Book Antiqua"/>
              </a:rPr>
              <a:t>are</a:t>
            </a:r>
            <a:r>
              <a:rPr lang="en-US" sz="1400" spc="5" dirty="0">
                <a:latin typeface="Book Antiqua"/>
                <a:cs typeface="Book Antiqua"/>
              </a:rPr>
              <a:t> </a:t>
            </a:r>
            <a:r>
              <a:rPr lang="en-US" sz="1400" spc="-45" dirty="0">
                <a:latin typeface="Book Antiqua"/>
                <a:cs typeface="Book Antiqua"/>
              </a:rPr>
              <a:t>number</a:t>
            </a:r>
            <a:r>
              <a:rPr lang="en-US" sz="1400" spc="10" dirty="0">
                <a:latin typeface="Book Antiqua"/>
                <a:cs typeface="Book Antiqua"/>
              </a:rPr>
              <a:t> </a:t>
            </a:r>
            <a:r>
              <a:rPr lang="en-US" sz="1400" spc="-25" dirty="0">
                <a:latin typeface="Book Antiqua"/>
                <a:cs typeface="Book Antiqua"/>
              </a:rPr>
              <a:t>of</a:t>
            </a:r>
            <a:r>
              <a:rPr lang="en-US" sz="1400" spc="10" dirty="0">
                <a:latin typeface="Book Antiqua"/>
                <a:cs typeface="Book Antiqua"/>
              </a:rPr>
              <a:t> </a:t>
            </a:r>
            <a:r>
              <a:rPr lang="en-US" sz="1400" spc="-35" dirty="0">
                <a:latin typeface="Book Antiqua"/>
                <a:cs typeface="Book Antiqua"/>
              </a:rPr>
              <a:t>times</a:t>
            </a:r>
            <a:r>
              <a:rPr lang="en-US" sz="1400" spc="5" dirty="0">
                <a:latin typeface="Book Antiqua"/>
                <a:cs typeface="Book Antiqua"/>
              </a:rPr>
              <a:t> </a:t>
            </a:r>
            <a:r>
              <a:rPr lang="en-US" sz="1400" spc="-75" dirty="0">
                <a:latin typeface="Book Antiqua"/>
                <a:cs typeface="Book Antiqua"/>
              </a:rPr>
              <a:t>word</a:t>
            </a:r>
            <a:r>
              <a:rPr lang="en-US" sz="1400" spc="10" dirty="0">
                <a:latin typeface="Book Antiqua"/>
                <a:cs typeface="Book Antiqua"/>
              </a:rPr>
              <a:t> </a:t>
            </a:r>
            <a:r>
              <a:rPr lang="en-US" sz="1400" spc="-60" dirty="0">
                <a:latin typeface="Book Antiqua"/>
                <a:cs typeface="Book Antiqua"/>
              </a:rPr>
              <a:t>appears</a:t>
            </a:r>
            <a:r>
              <a:rPr lang="en-US" sz="1400" spc="10" dirty="0">
                <a:latin typeface="Book Antiqua"/>
                <a:cs typeface="Book Antiqua"/>
              </a:rPr>
              <a:t> </a:t>
            </a:r>
            <a:r>
              <a:rPr lang="en-US" sz="1400" spc="-30" dirty="0">
                <a:latin typeface="Book Antiqua"/>
                <a:cs typeface="Book Antiqua"/>
              </a:rPr>
              <a:t>in</a:t>
            </a:r>
            <a:r>
              <a:rPr lang="en-US" sz="1400" spc="10" dirty="0">
                <a:latin typeface="Book Antiqua"/>
                <a:cs typeface="Book Antiqua"/>
              </a:rPr>
              <a:t> </a:t>
            </a:r>
            <a:r>
              <a:rPr lang="en-US" sz="1400" spc="-50" dirty="0">
                <a:latin typeface="Book Antiqua"/>
                <a:cs typeface="Book Antiqua"/>
              </a:rPr>
              <a:t>document.</a:t>
            </a:r>
            <a:endParaRPr lang="en-US" sz="1200" spc="-35"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35" dirty="0">
                <a:latin typeface="Arial"/>
                <a:cs typeface="Arial"/>
              </a:rPr>
              <a:t>DTM: Vector </a:t>
            </a:r>
            <a:r>
              <a:rPr lang="en-US" sz="1200" dirty="0">
                <a:latin typeface="Arial"/>
                <a:cs typeface="Arial"/>
              </a:rPr>
              <a:t>representation that </a:t>
            </a:r>
            <a:r>
              <a:rPr lang="en-US" sz="1200" spc="55" dirty="0">
                <a:latin typeface="Arial"/>
                <a:cs typeface="Arial"/>
              </a:rPr>
              <a:t>encodes </a:t>
            </a:r>
            <a:r>
              <a:rPr lang="en-US" sz="1200" spc="5" dirty="0">
                <a:latin typeface="Arial"/>
                <a:cs typeface="Arial"/>
              </a:rPr>
              <a:t>information  </a:t>
            </a:r>
            <a:r>
              <a:rPr lang="en-US" sz="1200" spc="35" dirty="0">
                <a:latin typeface="Arial"/>
                <a:cs typeface="Arial"/>
              </a:rPr>
              <a:t>about </a:t>
            </a:r>
            <a:r>
              <a:rPr lang="en-US" sz="1200" dirty="0">
                <a:latin typeface="Arial"/>
                <a:cs typeface="Arial"/>
              </a:rPr>
              <a:t>the </a:t>
            </a:r>
            <a:r>
              <a:rPr lang="en-US" sz="1200" spc="30" dirty="0">
                <a:solidFill>
                  <a:srgbClr val="FF40FF"/>
                </a:solidFill>
                <a:latin typeface="Arial"/>
                <a:cs typeface="Arial"/>
              </a:rPr>
              <a:t>distribution </a:t>
            </a:r>
            <a:r>
              <a:rPr lang="en-US" sz="1200" dirty="0">
                <a:latin typeface="Arial"/>
                <a:cs typeface="Arial"/>
              </a:rPr>
              <a:t>of </a:t>
            </a:r>
            <a:r>
              <a:rPr lang="en-US" sz="1200" spc="25" dirty="0">
                <a:latin typeface="Arial"/>
                <a:cs typeface="Arial"/>
              </a:rPr>
              <a:t>contexts </a:t>
            </a:r>
            <a:r>
              <a:rPr lang="en-US" sz="1200" spc="-5" dirty="0">
                <a:latin typeface="Arial"/>
                <a:cs typeface="Arial"/>
              </a:rPr>
              <a:t>a </a:t>
            </a:r>
            <a:r>
              <a:rPr lang="en-US" sz="1200" spc="30" dirty="0">
                <a:latin typeface="Arial"/>
                <a:cs typeface="Arial"/>
              </a:rPr>
              <a:t>word </a:t>
            </a:r>
            <a:r>
              <a:rPr lang="en-US" sz="1200" spc="55" dirty="0">
                <a:latin typeface="Arial"/>
                <a:cs typeface="Arial"/>
              </a:rPr>
              <a:t>appears</a:t>
            </a:r>
            <a:r>
              <a:rPr lang="en-US" sz="1200" spc="-130" dirty="0">
                <a:latin typeface="Arial"/>
                <a:cs typeface="Arial"/>
              </a:rPr>
              <a:t> </a:t>
            </a:r>
            <a:r>
              <a:rPr lang="en-US" sz="1200" spc="-5" dirty="0">
                <a:latin typeface="Arial"/>
                <a:cs typeface="Arial"/>
              </a:rPr>
              <a: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30" dirty="0">
                <a:latin typeface="Arial"/>
                <a:cs typeface="Arial"/>
              </a:rPr>
              <a:t>Words </a:t>
            </a:r>
            <a:r>
              <a:rPr lang="en-US" sz="1200" dirty="0">
                <a:latin typeface="Arial"/>
                <a:cs typeface="Arial"/>
              </a:rPr>
              <a:t>that </a:t>
            </a:r>
            <a:r>
              <a:rPr lang="en-US" sz="1200" spc="65" dirty="0">
                <a:latin typeface="Arial"/>
                <a:cs typeface="Arial"/>
              </a:rPr>
              <a:t>appear </a:t>
            </a:r>
            <a:r>
              <a:rPr lang="en-US" sz="1200" spc="-5" dirty="0">
                <a:latin typeface="Arial"/>
                <a:cs typeface="Arial"/>
              </a:rPr>
              <a:t>in similar </a:t>
            </a:r>
            <a:r>
              <a:rPr lang="en-US" sz="1200" spc="25" dirty="0">
                <a:latin typeface="Arial"/>
                <a:cs typeface="Arial"/>
              </a:rPr>
              <a:t>contexts </a:t>
            </a:r>
            <a:r>
              <a:rPr lang="en-US" sz="1200" spc="-5" dirty="0">
                <a:latin typeface="Arial"/>
                <a:cs typeface="Arial"/>
              </a:rPr>
              <a:t>have</a:t>
            </a:r>
            <a:r>
              <a:rPr lang="en-US" sz="1200" spc="-35" dirty="0">
                <a:latin typeface="Arial"/>
                <a:cs typeface="Arial"/>
              </a:rPr>
              <a:t> </a:t>
            </a:r>
            <a:r>
              <a:rPr lang="en-US" sz="1200" spc="-5" dirty="0">
                <a:latin typeface="Arial"/>
                <a:cs typeface="Arial"/>
              </a:rPr>
              <a:t>similar  </a:t>
            </a:r>
            <a:r>
              <a:rPr lang="en-US" sz="1200" dirty="0">
                <a:latin typeface="Arial"/>
                <a:cs typeface="Arial"/>
              </a:rPr>
              <a:t>representations </a:t>
            </a:r>
            <a:r>
              <a:rPr lang="en-US" sz="1200" spc="45" dirty="0">
                <a:latin typeface="Arial"/>
                <a:cs typeface="Arial"/>
              </a:rPr>
              <a:t>(and </a:t>
            </a:r>
            <a:r>
              <a:rPr lang="en-US" sz="1200" spc="-5" dirty="0">
                <a:latin typeface="Arial"/>
                <a:cs typeface="Arial"/>
              </a:rPr>
              <a:t>similar </a:t>
            </a:r>
            <a:r>
              <a:rPr lang="en-US" sz="1200" spc="20" dirty="0">
                <a:latin typeface="Arial"/>
                <a:cs typeface="Arial"/>
              </a:rPr>
              <a:t>meanings, </a:t>
            </a:r>
            <a:r>
              <a:rPr lang="en-US" sz="1200" spc="95" dirty="0">
                <a:latin typeface="Arial"/>
                <a:cs typeface="Arial"/>
              </a:rPr>
              <a:t>by </a:t>
            </a:r>
            <a:r>
              <a:rPr lang="en-US" sz="1200" dirty="0">
                <a:latin typeface="Arial"/>
                <a:cs typeface="Arial"/>
              </a:rPr>
              <a:t>the  </a:t>
            </a:r>
            <a:r>
              <a:rPr lang="en-US" sz="1200" spc="25" dirty="0">
                <a:solidFill>
                  <a:srgbClr val="FF40FF"/>
                </a:solidFill>
                <a:latin typeface="Arial"/>
                <a:cs typeface="Arial"/>
              </a:rPr>
              <a:t>distributional</a:t>
            </a:r>
            <a:r>
              <a:rPr lang="en-US" sz="1200" spc="-5" dirty="0">
                <a:solidFill>
                  <a:srgbClr val="FF40FF"/>
                </a:solidFill>
                <a:latin typeface="Arial"/>
                <a:cs typeface="Arial"/>
              </a:rPr>
              <a:t> </a:t>
            </a:r>
            <a:r>
              <a:rPr lang="en-US" sz="1200" spc="15" dirty="0">
                <a:solidFill>
                  <a:srgbClr val="FF40FF"/>
                </a:solidFill>
                <a:latin typeface="Arial"/>
                <a:cs typeface="Arial"/>
              </a:rPr>
              <a:t>hypothesis</a:t>
            </a:r>
            <a:r>
              <a:rPr lang="en-US" sz="1200" spc="15" dirty="0">
                <a:latin typeface="Arial"/>
                <a:cs typeface="Arial"/>
              </a:rPr>
              <a:t>).</a:t>
            </a:r>
            <a:endParaRPr lang="en-US" sz="1200" dirty="0">
              <a:latin typeface="Arial"/>
              <a:cs typeface="Arial"/>
            </a:endParaRPr>
          </a:p>
        </p:txBody>
      </p:sp>
      <p:sp>
        <p:nvSpPr>
          <p:cNvPr id="4" name="Slide Number Placeholder 3"/>
          <p:cNvSpPr>
            <a:spLocks noGrp="1"/>
          </p:cNvSpPr>
          <p:nvPr>
            <p:ph type="sldNum" sz="quarter" idx="5"/>
          </p:nvPr>
        </p:nvSpPr>
        <p:spPr/>
        <p:txBody>
          <a:bodyPr/>
          <a:lstStyle/>
          <a:p>
            <a:fld id="{64E8FA7E-3529-44EE-AFD5-6167B49EB9D5}" type="slidenum">
              <a:rPr lang="en-US" smtClean="0"/>
              <a:t>32</a:t>
            </a:fld>
            <a:endParaRPr lang="en-US"/>
          </a:p>
        </p:txBody>
      </p:sp>
    </p:spTree>
    <p:extLst>
      <p:ext uri="{BB962C8B-B14F-4D97-AF65-F5344CB8AC3E}">
        <p14:creationId xmlns:p14="http://schemas.microsoft.com/office/powerpoint/2010/main" val="362645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TF-IDF:</a:t>
            </a:r>
          </a:p>
          <a:p>
            <a:pPr marL="770255" lvl="1" indent="-285115">
              <a:lnSpc>
                <a:spcPct val="100000"/>
              </a:lnSpc>
              <a:spcBef>
                <a:spcPts val="330"/>
              </a:spcBef>
              <a:buChar char="-"/>
              <a:tabLst>
                <a:tab pos="769620" algn="l"/>
                <a:tab pos="770890" algn="l"/>
              </a:tabLst>
            </a:pPr>
            <a:r>
              <a:rPr lang="en-US" sz="1400" spc="-30" dirty="0" smtClean="0">
                <a:latin typeface="Book Antiqua"/>
                <a:cs typeface="Book Antiqua"/>
              </a:rPr>
              <a:t>Modification </a:t>
            </a:r>
            <a:r>
              <a:rPr lang="en-US" sz="1400" spc="-25" dirty="0" smtClean="0">
                <a:latin typeface="Book Antiqua"/>
                <a:cs typeface="Book Antiqua"/>
              </a:rPr>
              <a:t>of</a:t>
            </a:r>
            <a:r>
              <a:rPr lang="en-US" sz="1400" spc="25" dirty="0" smtClean="0">
                <a:latin typeface="Book Antiqua"/>
                <a:cs typeface="Book Antiqua"/>
              </a:rPr>
              <a:t> </a:t>
            </a:r>
            <a:r>
              <a:rPr lang="en-US" sz="1400" dirty="0" smtClean="0">
                <a:latin typeface="Book Antiqua"/>
                <a:cs typeface="Book Antiqua"/>
              </a:rPr>
              <a:t>DTM</a:t>
            </a:r>
          </a:p>
          <a:p>
            <a:pPr marL="770255" lvl="1" indent="-285115">
              <a:lnSpc>
                <a:spcPct val="100000"/>
              </a:lnSpc>
              <a:spcBef>
                <a:spcPts val="270"/>
              </a:spcBef>
              <a:buChar char="-"/>
              <a:tabLst>
                <a:tab pos="769620" algn="l"/>
                <a:tab pos="770890" algn="l"/>
              </a:tabLst>
            </a:pPr>
            <a:r>
              <a:rPr lang="en-US" sz="1400" spc="-25" dirty="0" smtClean="0">
                <a:latin typeface="Book Antiqua"/>
                <a:cs typeface="Book Antiqua"/>
              </a:rPr>
              <a:t>Entries</a:t>
            </a:r>
            <a:r>
              <a:rPr lang="en-US" sz="1400" spc="-5" dirty="0" smtClean="0">
                <a:latin typeface="Book Antiqua"/>
                <a:cs typeface="Book Antiqua"/>
              </a:rPr>
              <a:t> </a:t>
            </a:r>
            <a:r>
              <a:rPr lang="en-US" sz="1400" spc="-40" dirty="0" smtClean="0">
                <a:latin typeface="Book Antiqua"/>
                <a:cs typeface="Book Antiqua"/>
              </a:rPr>
              <a:t>are</a:t>
            </a:r>
            <a:r>
              <a:rPr lang="en-US" sz="1400" dirty="0" smtClean="0">
                <a:latin typeface="Book Antiqua"/>
                <a:cs typeface="Book Antiqua"/>
              </a:rPr>
              <a:t> </a:t>
            </a:r>
            <a:r>
              <a:rPr lang="en-US" sz="1400" spc="-45" dirty="0" smtClean="0">
                <a:latin typeface="Book Antiqua"/>
                <a:cs typeface="Book Antiqua"/>
              </a:rPr>
              <a:t>scaled</a:t>
            </a:r>
            <a:r>
              <a:rPr lang="en-US" sz="1400" dirty="0" smtClean="0">
                <a:latin typeface="Book Antiqua"/>
                <a:cs typeface="Book Antiqua"/>
              </a:rPr>
              <a:t> </a:t>
            </a:r>
            <a:r>
              <a:rPr lang="en-US" sz="1400" spc="-65" dirty="0" smtClean="0">
                <a:latin typeface="Book Antiqua"/>
                <a:cs typeface="Book Antiqua"/>
              </a:rPr>
              <a:t>by</a:t>
            </a:r>
            <a:r>
              <a:rPr lang="en-US" sz="1400" dirty="0" smtClean="0">
                <a:latin typeface="Book Antiqua"/>
                <a:cs typeface="Book Antiqua"/>
              </a:rPr>
              <a:t> </a:t>
            </a:r>
            <a:r>
              <a:rPr lang="en-US" sz="1400" spc="-70" dirty="0" smtClean="0">
                <a:latin typeface="Book Antiqua"/>
                <a:cs typeface="Book Antiqua"/>
              </a:rPr>
              <a:t>how</a:t>
            </a:r>
            <a:r>
              <a:rPr lang="en-US" sz="1400" dirty="0" smtClean="0">
                <a:latin typeface="Book Antiqua"/>
                <a:cs typeface="Book Antiqua"/>
              </a:rPr>
              <a:t> </a:t>
            </a:r>
            <a:r>
              <a:rPr lang="en-US" sz="1400" spc="-35" dirty="0" smtClean="0">
                <a:latin typeface="Book Antiqua"/>
                <a:cs typeface="Book Antiqua"/>
              </a:rPr>
              <a:t>common</a:t>
            </a:r>
            <a:r>
              <a:rPr lang="en-US" sz="1400" dirty="0" smtClean="0">
                <a:latin typeface="Book Antiqua"/>
                <a:cs typeface="Book Antiqua"/>
              </a:rPr>
              <a:t> </a:t>
            </a:r>
            <a:r>
              <a:rPr lang="en-US" sz="1400" spc="-65" dirty="0" smtClean="0">
                <a:latin typeface="Book Antiqua"/>
                <a:cs typeface="Book Antiqua"/>
              </a:rPr>
              <a:t>a</a:t>
            </a:r>
            <a:r>
              <a:rPr lang="en-US" sz="1400" dirty="0" smtClean="0">
                <a:latin typeface="Book Antiqua"/>
                <a:cs typeface="Book Antiqua"/>
              </a:rPr>
              <a:t> </a:t>
            </a:r>
            <a:r>
              <a:rPr lang="en-US" sz="1400" spc="-75" dirty="0" smtClean="0">
                <a:latin typeface="Book Antiqua"/>
                <a:cs typeface="Book Antiqua"/>
              </a:rPr>
              <a:t>word</a:t>
            </a:r>
            <a:r>
              <a:rPr lang="en-US" sz="1400" dirty="0" smtClean="0">
                <a:latin typeface="Book Antiqua"/>
                <a:cs typeface="Book Antiqua"/>
              </a:rPr>
              <a:t> </a:t>
            </a:r>
            <a:r>
              <a:rPr lang="en-US" sz="1400" spc="-45" dirty="0" smtClean="0">
                <a:latin typeface="Book Antiqua"/>
                <a:cs typeface="Book Antiqua"/>
              </a:rPr>
              <a:t>is</a:t>
            </a:r>
            <a:r>
              <a:rPr lang="en-US" sz="1400" dirty="0" smtClean="0">
                <a:latin typeface="Book Antiqua"/>
                <a:cs typeface="Book Antiqua"/>
              </a:rPr>
              <a:t> </a:t>
            </a:r>
            <a:r>
              <a:rPr lang="en-US" sz="1400" spc="-40" dirty="0" smtClean="0">
                <a:latin typeface="Book Antiqua"/>
                <a:cs typeface="Book Antiqua"/>
              </a:rPr>
              <a:t>across</a:t>
            </a:r>
            <a:r>
              <a:rPr lang="en-US" sz="1400" dirty="0" smtClean="0">
                <a:latin typeface="Book Antiqua"/>
                <a:cs typeface="Book Antiqua"/>
              </a:rPr>
              <a:t> </a:t>
            </a:r>
            <a:r>
              <a:rPr lang="en-US" sz="1400" spc="-25" dirty="0" smtClean="0">
                <a:latin typeface="Book Antiqua"/>
                <a:cs typeface="Book Antiqua"/>
              </a:rPr>
              <a:t>the</a:t>
            </a:r>
            <a:r>
              <a:rPr lang="en-US" sz="1400" dirty="0" smtClean="0">
                <a:latin typeface="Book Antiqua"/>
                <a:cs typeface="Book Antiqua"/>
              </a:rPr>
              <a:t> </a:t>
            </a:r>
            <a:r>
              <a:rPr lang="en-US" sz="1400" spc="-55" dirty="0" smtClean="0">
                <a:latin typeface="Book Antiqua"/>
                <a:cs typeface="Book Antiqua"/>
              </a:rPr>
              <a:t>whole</a:t>
            </a:r>
            <a:r>
              <a:rPr lang="en-US" sz="1400" dirty="0" smtClean="0">
                <a:latin typeface="Book Antiqua"/>
                <a:cs typeface="Book Antiqua"/>
              </a:rPr>
              <a:t> </a:t>
            </a:r>
            <a:r>
              <a:rPr lang="en-US" sz="1400" spc="-45" dirty="0" smtClean="0">
                <a:latin typeface="Book Antiqua"/>
                <a:cs typeface="Book Antiqua"/>
              </a:rPr>
              <a:t>corpus</a:t>
            </a:r>
            <a:endParaRPr lang="en-US" sz="1400" dirty="0" smtClean="0">
              <a:latin typeface="Book Antiqua"/>
              <a:cs typeface="Book Antiqua"/>
            </a:endParaRPr>
          </a:p>
        </p:txBody>
      </p:sp>
      <p:sp>
        <p:nvSpPr>
          <p:cNvPr id="4" name="Slide Number Placeholder 3"/>
          <p:cNvSpPr>
            <a:spLocks noGrp="1"/>
          </p:cNvSpPr>
          <p:nvPr>
            <p:ph type="sldNum" sz="quarter" idx="10"/>
          </p:nvPr>
        </p:nvSpPr>
        <p:spPr/>
        <p:txBody>
          <a:bodyPr/>
          <a:lstStyle/>
          <a:p>
            <a:fld id="{64E8FA7E-3529-44EE-AFD5-6167B49EB9D5}" type="slidenum">
              <a:rPr lang="en-US" smtClean="0"/>
              <a:t>35</a:t>
            </a:fld>
            <a:endParaRPr lang="en-US"/>
          </a:p>
        </p:txBody>
      </p:sp>
    </p:spTree>
    <p:extLst>
      <p:ext uri="{BB962C8B-B14F-4D97-AF65-F5344CB8AC3E}">
        <p14:creationId xmlns:p14="http://schemas.microsoft.com/office/powerpoint/2010/main" val="1401594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36</a:t>
            </a:fld>
            <a:endParaRPr lang="en-US"/>
          </a:p>
        </p:txBody>
      </p:sp>
    </p:spTree>
    <p:extLst>
      <p:ext uri="{BB962C8B-B14F-4D97-AF65-F5344CB8AC3E}">
        <p14:creationId xmlns:p14="http://schemas.microsoft.com/office/powerpoint/2010/main" val="1299578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5" dirty="0">
                <a:solidFill>
                  <a:srgbClr val="CACACA"/>
                </a:solidFill>
                <a:latin typeface="Book Antiqua"/>
                <a:cs typeface="Book Antiqua"/>
              </a:rPr>
              <a:t>Slide from </a:t>
            </a:r>
            <a:r>
              <a:rPr lang="en-US" sz="1200" spc="-65" dirty="0" err="1">
                <a:solidFill>
                  <a:srgbClr val="CACACA"/>
                </a:solidFill>
                <a:latin typeface="Book Antiqua"/>
                <a:cs typeface="Book Antiqua"/>
              </a:rPr>
              <a:t>Jurafsky</a:t>
            </a:r>
            <a:r>
              <a:rPr lang="en-US" sz="1200" spc="-65" dirty="0">
                <a:solidFill>
                  <a:srgbClr val="CACACA"/>
                </a:solidFill>
                <a:latin typeface="Book Antiqua"/>
                <a:cs typeface="Book Antiqua"/>
              </a:rPr>
              <a:t> </a:t>
            </a:r>
            <a:r>
              <a:rPr lang="en-US" sz="1200" spc="-70" dirty="0">
                <a:solidFill>
                  <a:srgbClr val="CACACA"/>
                </a:solidFill>
                <a:latin typeface="Book Antiqua"/>
                <a:cs typeface="Book Antiqua"/>
              </a:rPr>
              <a:t>&amp; </a:t>
            </a:r>
            <a:r>
              <a:rPr lang="en-US" sz="1200" spc="-65" dirty="0">
                <a:solidFill>
                  <a:srgbClr val="CACACA"/>
                </a:solidFill>
                <a:latin typeface="Book Antiqua"/>
                <a:cs typeface="Book Antiqua"/>
              </a:rPr>
              <a:t>Manning’s </a:t>
            </a:r>
            <a:r>
              <a:rPr lang="en-US" sz="1200" spc="-35" dirty="0">
                <a:solidFill>
                  <a:srgbClr val="CACACA"/>
                </a:solidFill>
                <a:latin typeface="Book Antiqua"/>
                <a:cs typeface="Book Antiqua"/>
              </a:rPr>
              <a:t>online </a:t>
            </a:r>
            <a:r>
              <a:rPr lang="en-US" sz="1200" spc="-50" dirty="0">
                <a:solidFill>
                  <a:srgbClr val="CACACA"/>
                </a:solidFill>
                <a:latin typeface="Book Antiqua"/>
                <a:cs typeface="Book Antiqua"/>
              </a:rPr>
              <a:t>course </a:t>
            </a:r>
            <a:r>
              <a:rPr lang="en-US" sz="1200" spc="-35" dirty="0" err="1">
                <a:solidFill>
                  <a:srgbClr val="CACACA"/>
                </a:solidFill>
                <a:latin typeface="Book Antiqua"/>
                <a:cs typeface="Book Antiqua"/>
              </a:rPr>
              <a:t>on</a:t>
            </a:r>
            <a:r>
              <a:rPr lang="en-US" sz="1200" spc="-65" dirty="0" err="1">
                <a:solidFill>
                  <a:srgbClr val="CACACA"/>
                </a:solidFill>
                <a:latin typeface="Book Antiqua"/>
                <a:cs typeface="Book Antiqua"/>
              </a:rPr>
              <a:t>NLP</a:t>
            </a:r>
            <a:endParaRPr lang="en-US" sz="1200" dirty="0">
              <a:latin typeface="Book Antiqua"/>
              <a:cs typeface="Book Antiqua"/>
            </a:endParaRPr>
          </a:p>
        </p:txBody>
      </p:sp>
      <p:sp>
        <p:nvSpPr>
          <p:cNvPr id="4" name="Slide Number Placeholder 3"/>
          <p:cNvSpPr>
            <a:spLocks noGrp="1"/>
          </p:cNvSpPr>
          <p:nvPr>
            <p:ph type="sldNum" sz="quarter" idx="5"/>
          </p:nvPr>
        </p:nvSpPr>
        <p:spPr/>
        <p:txBody>
          <a:bodyPr/>
          <a:lstStyle/>
          <a:p>
            <a:fld id="{64E8FA7E-3529-44EE-AFD5-6167B49EB9D5}" type="slidenum">
              <a:rPr lang="en-US" smtClean="0"/>
              <a:t>38</a:t>
            </a:fld>
            <a:endParaRPr lang="en-US"/>
          </a:p>
        </p:txBody>
      </p:sp>
    </p:spTree>
    <p:extLst>
      <p:ext uri="{BB962C8B-B14F-4D97-AF65-F5344CB8AC3E}">
        <p14:creationId xmlns:p14="http://schemas.microsoft.com/office/powerpoint/2010/main" val="149964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still bag of words, and not quite a model—but useful first</a:t>
            </a:r>
            <a:r>
              <a:rPr lang="en-US" baseline="0" dirty="0" smtClean="0"/>
              <a:t> lens into data</a:t>
            </a:r>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39</a:t>
            </a:fld>
            <a:endParaRPr lang="en-US"/>
          </a:p>
        </p:txBody>
      </p:sp>
    </p:spTree>
    <p:extLst>
      <p:ext uri="{BB962C8B-B14F-4D97-AF65-F5344CB8AC3E}">
        <p14:creationId xmlns:p14="http://schemas.microsoft.com/office/powerpoint/2010/main" val="3025666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cs typeface="Arial"/>
              </a:rPr>
              <a:t>Your first decision, can I do automated text analysis? It requires digitized text. </a:t>
            </a:r>
          </a:p>
          <a:p>
            <a:r>
              <a:rPr lang="en-US" sz="1200" dirty="0">
                <a:latin typeface="Arial"/>
                <a:cs typeface="Arial"/>
              </a:rPr>
              <a:t>Cosine similarity just</a:t>
            </a:r>
            <a:r>
              <a:rPr lang="en-US" sz="1200" baseline="0" dirty="0">
                <a:latin typeface="Arial"/>
                <a:cs typeface="Arial"/>
              </a:rPr>
              <a:t> checks how similar the corpora are – useful for plagiarism checking. If the number is near zero, someone plagiarized</a:t>
            </a:r>
          </a:p>
          <a:p>
            <a:endParaRPr lang="en-US" sz="1200" dirty="0">
              <a:latin typeface="Arial"/>
              <a:cs typeface="Arial"/>
            </a:endParaRPr>
          </a:p>
          <a:p>
            <a:r>
              <a:rPr lang="en-US" sz="1200" dirty="0">
                <a:latin typeface="Arial"/>
                <a:cs typeface="Arial"/>
              </a:rPr>
              <a:t>Second question, do I want to do deductive or inductive analysis</a:t>
            </a:r>
            <a:r>
              <a:rPr lang="en-US" sz="1200" dirty="0" smtClean="0">
                <a:latin typeface="Arial"/>
                <a:cs typeface="Arial"/>
              </a:rPr>
              <a:t>?</a:t>
            </a:r>
            <a:endParaRPr lang="en-US" sz="1200" dirty="0">
              <a:latin typeface="Arial"/>
              <a:cs typeface="Arial"/>
            </a:endParaRPr>
          </a:p>
        </p:txBody>
      </p:sp>
    </p:spTree>
    <p:extLst>
      <p:ext uri="{BB962C8B-B14F-4D97-AF65-F5344CB8AC3E}">
        <p14:creationId xmlns:p14="http://schemas.microsoft.com/office/powerpoint/2010/main" val="570439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r>
              <a:rPr lang="en-US" sz="1200" spc="40" dirty="0">
                <a:latin typeface="Arial"/>
                <a:cs typeface="Arial"/>
              </a:rPr>
              <a:t>Finding </a:t>
            </a:r>
            <a:r>
              <a:rPr lang="en-US" sz="1200" spc="45" dirty="0">
                <a:latin typeface="Arial"/>
                <a:cs typeface="Arial"/>
              </a:rPr>
              <a:t>distinctive </a:t>
            </a:r>
            <a:r>
              <a:rPr lang="en-US" sz="1200" spc="25" dirty="0">
                <a:latin typeface="Arial"/>
                <a:cs typeface="Arial"/>
              </a:rPr>
              <a:t>terms </a:t>
            </a:r>
            <a:r>
              <a:rPr lang="en-US" sz="1200" spc="10" dirty="0">
                <a:latin typeface="Arial"/>
                <a:cs typeface="Arial"/>
              </a:rPr>
              <a:t>is</a:t>
            </a:r>
            <a:r>
              <a:rPr lang="en-US" sz="1200" spc="-75" dirty="0">
                <a:latin typeface="Arial"/>
                <a:cs typeface="Arial"/>
              </a:rPr>
              <a:t> </a:t>
            </a:r>
            <a:r>
              <a:rPr lang="en-US" sz="1200" spc="10" dirty="0">
                <a:latin typeface="Arial"/>
                <a:cs typeface="Arial"/>
              </a:rPr>
              <a:t>useful:</a:t>
            </a:r>
            <a:endParaRPr lang="en-US" sz="1200" dirty="0">
              <a:latin typeface="Arial"/>
              <a:cs typeface="Arial"/>
            </a:endParaRPr>
          </a:p>
          <a:p>
            <a:pPr marL="469900" marR="175895" indent="-419100">
              <a:lnSpc>
                <a:spcPct val="102000"/>
              </a:lnSpc>
              <a:buSzPct val="74626"/>
              <a:buChar char="•"/>
              <a:tabLst>
                <a:tab pos="469265" algn="l"/>
                <a:tab pos="469900" algn="l"/>
              </a:tabLst>
            </a:pPr>
            <a:r>
              <a:rPr lang="en-US" sz="1200" spc="15" dirty="0">
                <a:latin typeface="Arial"/>
                <a:cs typeface="Arial"/>
              </a:rPr>
              <a:t>As a </a:t>
            </a:r>
            <a:r>
              <a:rPr lang="en-US" sz="1200" spc="60" dirty="0">
                <a:latin typeface="Arial"/>
                <a:cs typeface="Arial"/>
              </a:rPr>
              <a:t>data </a:t>
            </a:r>
            <a:r>
              <a:rPr lang="en-US" sz="1200" spc="30" dirty="0">
                <a:latin typeface="Arial"/>
                <a:cs typeface="Arial"/>
              </a:rPr>
              <a:t>exploration exercise </a:t>
            </a:r>
            <a:r>
              <a:rPr lang="en-US" sz="1200" spc="10" dirty="0">
                <a:latin typeface="Arial"/>
                <a:cs typeface="Arial"/>
              </a:rPr>
              <a:t>to </a:t>
            </a:r>
            <a:r>
              <a:rPr lang="en-US" sz="1200" spc="50" dirty="0">
                <a:latin typeface="Arial"/>
                <a:cs typeface="Arial"/>
              </a:rPr>
              <a:t>understand</a:t>
            </a:r>
            <a:r>
              <a:rPr lang="en-US" sz="1200" spc="-90" dirty="0">
                <a:latin typeface="Arial"/>
                <a:cs typeface="Arial"/>
              </a:rPr>
              <a:t> </a:t>
            </a:r>
            <a:r>
              <a:rPr lang="en-US" sz="1200" spc="45" dirty="0">
                <a:latin typeface="Arial"/>
                <a:cs typeface="Arial"/>
              </a:rPr>
              <a:t>larger  </a:t>
            </a:r>
            <a:r>
              <a:rPr lang="en-US" sz="1200" spc="35" dirty="0">
                <a:latin typeface="Arial"/>
                <a:cs typeface="Arial"/>
              </a:rPr>
              <a:t>trends </a:t>
            </a:r>
            <a:r>
              <a:rPr lang="en-US" sz="1200" spc="10" dirty="0">
                <a:latin typeface="Arial"/>
                <a:cs typeface="Arial"/>
              </a:rPr>
              <a:t>in </a:t>
            </a:r>
            <a:r>
              <a:rPr lang="en-US" sz="1200" spc="50" dirty="0">
                <a:latin typeface="Arial"/>
                <a:cs typeface="Arial"/>
              </a:rPr>
              <a:t>individual </a:t>
            </a:r>
            <a:r>
              <a:rPr lang="en-US" sz="1200" spc="45" dirty="0">
                <a:latin typeface="Arial"/>
                <a:cs typeface="Arial"/>
              </a:rPr>
              <a:t>word</a:t>
            </a:r>
            <a:r>
              <a:rPr lang="en-US" sz="1200" spc="-60" dirty="0">
                <a:latin typeface="Arial"/>
                <a:cs typeface="Arial"/>
              </a:rPr>
              <a:t> </a:t>
            </a:r>
            <a:r>
              <a:rPr lang="en-US" sz="1200" spc="30" dirty="0">
                <a:latin typeface="Arial"/>
                <a:cs typeface="Arial"/>
              </a:rPr>
              <a:t>differences).</a:t>
            </a:r>
            <a:endParaRPr lang="en-US" sz="1200" dirty="0">
              <a:latin typeface="Arial"/>
              <a:cs typeface="Arial"/>
            </a:endParaRPr>
          </a:p>
          <a:p>
            <a:pPr marL="469900" indent="-419100">
              <a:lnSpc>
                <a:spcPct val="100000"/>
              </a:lnSpc>
              <a:spcBef>
                <a:spcPts val="5"/>
              </a:spcBef>
              <a:buSzPct val="74626"/>
              <a:buChar char="•"/>
              <a:tabLst>
                <a:tab pos="469265" algn="l"/>
                <a:tab pos="469900" algn="l"/>
              </a:tabLst>
            </a:pPr>
            <a:r>
              <a:rPr lang="en-US" sz="1200" spc="15" dirty="0">
                <a:latin typeface="Arial"/>
                <a:cs typeface="Arial"/>
              </a:rPr>
              <a:t>As a </a:t>
            </a:r>
            <a:r>
              <a:rPr lang="en-US" sz="1200" spc="55" dirty="0">
                <a:latin typeface="Arial"/>
                <a:cs typeface="Arial"/>
              </a:rPr>
              <a:t>pre-processing </a:t>
            </a:r>
            <a:r>
              <a:rPr lang="en-US" sz="1200" spc="60" dirty="0">
                <a:latin typeface="Arial"/>
                <a:cs typeface="Arial"/>
              </a:rPr>
              <a:t>step </a:t>
            </a:r>
            <a:r>
              <a:rPr lang="en-US" sz="1200" spc="10" dirty="0">
                <a:latin typeface="Arial"/>
                <a:cs typeface="Arial"/>
              </a:rPr>
              <a:t>of </a:t>
            </a:r>
            <a:r>
              <a:rPr lang="en-US" sz="1200" spc="5" dirty="0">
                <a:latin typeface="Arial"/>
                <a:cs typeface="Arial"/>
              </a:rPr>
              <a:t>feature</a:t>
            </a:r>
            <a:r>
              <a:rPr lang="en-US" sz="1200" spc="-85" dirty="0">
                <a:latin typeface="Arial"/>
                <a:cs typeface="Arial"/>
              </a:rPr>
              <a:t> </a:t>
            </a:r>
            <a:r>
              <a:rPr lang="en-US" sz="1200" spc="30" dirty="0">
                <a:latin typeface="Arial"/>
                <a:cs typeface="Arial"/>
              </a:rPr>
              <a:t>selection.</a:t>
            </a:r>
            <a:endParaRPr lang="en-US" sz="1200" dirty="0">
              <a:latin typeface="Arial"/>
              <a:cs typeface="Arial"/>
            </a:endParaRPr>
          </a:p>
          <a:p>
            <a:pPr marL="25400" marR="17780">
              <a:lnSpc>
                <a:spcPct val="102000"/>
              </a:lnSpc>
            </a:pPr>
            <a:r>
              <a:rPr lang="en-US" sz="1200" spc="-25" dirty="0">
                <a:latin typeface="Arial"/>
                <a:cs typeface="Arial"/>
              </a:rPr>
              <a:t>When </a:t>
            </a:r>
            <a:r>
              <a:rPr lang="en-US" sz="1200" spc="15" dirty="0">
                <a:latin typeface="Arial"/>
                <a:cs typeface="Arial"/>
              </a:rPr>
              <a:t>the two </a:t>
            </a:r>
            <a:r>
              <a:rPr lang="en-US" sz="1200" spc="35" dirty="0">
                <a:latin typeface="Arial"/>
                <a:cs typeface="Arial"/>
              </a:rPr>
              <a:t>datasets </a:t>
            </a:r>
            <a:r>
              <a:rPr lang="en-US" sz="1200" spc="-10" dirty="0">
                <a:latin typeface="Arial"/>
                <a:cs typeface="Arial"/>
              </a:rPr>
              <a:t>are </a:t>
            </a:r>
            <a:r>
              <a:rPr lang="en-US" sz="1200" spc="20" dirty="0">
                <a:latin typeface="Arial"/>
                <a:cs typeface="Arial"/>
              </a:rPr>
              <a:t>A </a:t>
            </a:r>
            <a:r>
              <a:rPr lang="en-US" sz="1200" spc="80" dirty="0">
                <a:latin typeface="Arial"/>
                <a:cs typeface="Arial"/>
              </a:rPr>
              <a:t>and </a:t>
            </a:r>
            <a:r>
              <a:rPr lang="en-US" sz="1200" spc="100" dirty="0">
                <a:latin typeface="Arial"/>
                <a:cs typeface="Arial"/>
              </a:rPr>
              <a:t>¬A, </a:t>
            </a:r>
            <a:r>
              <a:rPr lang="en-US" sz="1200" spc="15" dirty="0">
                <a:latin typeface="Arial"/>
                <a:cs typeface="Arial"/>
              </a:rPr>
              <a:t>these </a:t>
            </a:r>
            <a:r>
              <a:rPr lang="en-US" sz="1200" spc="25" dirty="0">
                <a:latin typeface="Arial"/>
                <a:cs typeface="Arial"/>
              </a:rPr>
              <a:t>terms</a:t>
            </a:r>
            <a:r>
              <a:rPr lang="en-US" sz="1200" spc="-150" dirty="0">
                <a:latin typeface="Arial"/>
                <a:cs typeface="Arial"/>
              </a:rPr>
              <a:t> </a:t>
            </a:r>
            <a:r>
              <a:rPr lang="en-US" sz="1200" spc="15" dirty="0">
                <a:latin typeface="Arial"/>
                <a:cs typeface="Arial"/>
              </a:rPr>
              <a:t>also  </a:t>
            </a:r>
            <a:r>
              <a:rPr lang="en-US" sz="1200" spc="55" dirty="0">
                <a:latin typeface="Arial"/>
                <a:cs typeface="Arial"/>
              </a:rPr>
              <a:t>provide </a:t>
            </a:r>
            <a:r>
              <a:rPr lang="en-US" sz="1200" spc="40" dirty="0">
                <a:latin typeface="Arial"/>
                <a:cs typeface="Arial"/>
              </a:rPr>
              <a:t>insight </a:t>
            </a:r>
            <a:r>
              <a:rPr lang="en-US" sz="1200" spc="10" dirty="0">
                <a:latin typeface="Arial"/>
                <a:cs typeface="Arial"/>
              </a:rPr>
              <a:t>into </a:t>
            </a:r>
            <a:r>
              <a:rPr lang="en-US" sz="1200" spc="15" dirty="0">
                <a:latin typeface="Arial"/>
                <a:cs typeface="Arial"/>
              </a:rPr>
              <a:t>what </a:t>
            </a:r>
            <a:r>
              <a:rPr lang="en-US" sz="1200" spc="20" dirty="0">
                <a:latin typeface="Arial"/>
                <a:cs typeface="Arial"/>
              </a:rPr>
              <a:t>A </a:t>
            </a:r>
            <a:r>
              <a:rPr lang="en-US" sz="1200" spc="10" dirty="0">
                <a:latin typeface="Arial"/>
                <a:cs typeface="Arial"/>
              </a:rPr>
              <a:t>is</a:t>
            </a:r>
            <a:r>
              <a:rPr lang="en-US" sz="1200" spc="-85" dirty="0">
                <a:latin typeface="Arial"/>
                <a:cs typeface="Arial"/>
              </a:rPr>
              <a:t> </a:t>
            </a:r>
            <a:r>
              <a:rPr lang="en-US" sz="1200" spc="45" dirty="0">
                <a:latin typeface="Arial"/>
                <a:cs typeface="Arial"/>
              </a:rPr>
              <a:t>about.</a:t>
            </a:r>
          </a:p>
          <a:p>
            <a:pPr marL="25400" marR="17780" lvl="0" indent="0" algn="l" defTabSz="914400" rtl="0" eaLnBrk="1" fontAlgn="auto" latinLnBrk="0" hangingPunct="1">
              <a:lnSpc>
                <a:spcPct val="102000"/>
              </a:lnSpc>
              <a:spcBef>
                <a:spcPts val="0"/>
              </a:spcBef>
              <a:spcAft>
                <a:spcPts val="0"/>
              </a:spcAft>
              <a:buClrTx/>
              <a:buSzTx/>
              <a:buFontTx/>
              <a:buNone/>
              <a:tabLst/>
              <a:defRPr/>
            </a:pPr>
            <a:r>
              <a:rPr lang="en-US" sz="1200" spc="20" dirty="0">
                <a:latin typeface="Arial"/>
                <a:cs typeface="Arial"/>
              </a:rPr>
              <a:t>Many </a:t>
            </a:r>
            <a:r>
              <a:rPr lang="en-US" sz="1200" spc="45" dirty="0">
                <a:latin typeface="Arial"/>
                <a:cs typeface="Arial"/>
              </a:rPr>
              <a:t>methods </a:t>
            </a:r>
            <a:r>
              <a:rPr lang="en-US" sz="1200" spc="10" dirty="0">
                <a:latin typeface="Arial"/>
                <a:cs typeface="Arial"/>
              </a:rPr>
              <a:t>for </a:t>
            </a:r>
            <a:r>
              <a:rPr lang="en-US" sz="1200" spc="65" dirty="0">
                <a:latin typeface="Arial"/>
                <a:cs typeface="Arial"/>
              </a:rPr>
              <a:t>finding</a:t>
            </a:r>
            <a:r>
              <a:rPr lang="en-US" sz="1200" spc="-10" dirty="0">
                <a:latin typeface="Arial"/>
                <a:cs typeface="Arial"/>
              </a:rPr>
              <a:t> </a:t>
            </a:r>
            <a:r>
              <a:rPr lang="en-US" sz="1200" spc="15" dirty="0">
                <a:latin typeface="Arial"/>
                <a:cs typeface="Arial"/>
              </a:rPr>
              <a:t>these </a:t>
            </a:r>
            <a:r>
              <a:rPr lang="en-US" sz="1200" spc="55" dirty="0">
                <a:latin typeface="Arial"/>
                <a:cs typeface="Arial"/>
              </a:rPr>
              <a:t>terms!	</a:t>
            </a:r>
            <a:r>
              <a:rPr lang="en-US" sz="1200" spc="50" dirty="0">
                <a:latin typeface="Arial"/>
                <a:cs typeface="Arial"/>
              </a:rPr>
              <a:t>(Developed</a:t>
            </a:r>
            <a:r>
              <a:rPr lang="en-US" sz="1200" spc="-40" dirty="0">
                <a:latin typeface="Arial"/>
                <a:cs typeface="Arial"/>
              </a:rPr>
              <a:t> </a:t>
            </a:r>
            <a:r>
              <a:rPr lang="en-US" sz="1200" spc="10" dirty="0">
                <a:latin typeface="Arial"/>
                <a:cs typeface="Arial"/>
              </a:rPr>
              <a:t>in  </a:t>
            </a:r>
            <a:r>
              <a:rPr lang="en-US" sz="1200" spc="-140" dirty="0">
                <a:latin typeface="Arial"/>
                <a:cs typeface="Arial"/>
              </a:rPr>
              <a:t>NLP, </a:t>
            </a:r>
            <a:r>
              <a:rPr lang="en-US" sz="1200" spc="75" dirty="0">
                <a:latin typeface="Arial"/>
                <a:cs typeface="Arial"/>
              </a:rPr>
              <a:t>corpus </a:t>
            </a:r>
            <a:r>
              <a:rPr lang="en-US" sz="1200" spc="40" dirty="0">
                <a:latin typeface="Arial"/>
                <a:cs typeface="Arial"/>
              </a:rPr>
              <a:t>linguistics, </a:t>
            </a:r>
            <a:r>
              <a:rPr lang="en-US" sz="1200" spc="50" dirty="0">
                <a:latin typeface="Arial"/>
                <a:cs typeface="Arial"/>
              </a:rPr>
              <a:t>political </a:t>
            </a:r>
            <a:r>
              <a:rPr lang="en-US" sz="1200" spc="60" dirty="0">
                <a:latin typeface="Arial"/>
                <a:cs typeface="Arial"/>
              </a:rPr>
              <a:t>science,</a:t>
            </a:r>
            <a:r>
              <a:rPr lang="en-US" sz="1200" spc="35" dirty="0">
                <a:latin typeface="Arial"/>
                <a:cs typeface="Arial"/>
              </a:rPr>
              <a:t> </a:t>
            </a:r>
            <a:r>
              <a:rPr lang="en-US" sz="1200" spc="50" dirty="0">
                <a:latin typeface="Arial"/>
                <a:cs typeface="Arial"/>
              </a:rPr>
              <a:t>etc.)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45</a:t>
            </a:fld>
            <a:endParaRPr lang="en-US"/>
          </a:p>
        </p:txBody>
      </p:sp>
    </p:spTree>
    <p:extLst>
      <p:ext uri="{BB962C8B-B14F-4D97-AF65-F5344CB8AC3E}">
        <p14:creationId xmlns:p14="http://schemas.microsoft.com/office/powerpoint/2010/main" val="580160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r>
              <a:rPr lang="en-US" sz="1200" b="0" i="0" kern="1200" dirty="0" smtClean="0">
                <a:solidFill>
                  <a:schemeClr val="tx1"/>
                </a:solidFill>
                <a:effectLst/>
                <a:latin typeface="+mn-lt"/>
                <a:ea typeface="+mn-ea"/>
                <a:cs typeface="+mn-cs"/>
              </a:rPr>
              <a:t>I am using the x-axis to denote overall popularity of the word in our surveys. On the y-axis, I am providing the z-score. Note that words with z-scores in the range of [-1.96, 1.96] are only represented by a dot in this plot, for ease of viewing. Such words are not significantly unique to one corpus. A couple of insights get revealed immediately. First, we observe that coronavirus is top-of-mind for respondents when talking about Trump. VP pick is top-of-mind for Biden. We also see a distinction between the negative topics that stuck for the two candidates. While words like “old” and “dementia” are more uniquely associated with Biden, words like “lie” and “racist” are associated with Trump. One other point to keep in mind: respondents are referring to Biden by name when discussing the candidate while this is not as common for Trump. Indeed, the z-score for “trump” was negative (though not significant). Meaning that that word was more commonly seen in responses given about Biden. This could be because the respondents are more concerned about Trump and are focusing on these concerns when discussing Biden.</a:t>
            </a: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46</a:t>
            </a:fld>
            <a:endParaRPr lang="en-US"/>
          </a:p>
        </p:txBody>
      </p:sp>
    </p:spTree>
    <p:extLst>
      <p:ext uri="{BB962C8B-B14F-4D97-AF65-F5344CB8AC3E}">
        <p14:creationId xmlns:p14="http://schemas.microsoft.com/office/powerpoint/2010/main" val="1891709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r>
              <a:rPr lang="en-US" sz="1200" spc="40" dirty="0" smtClean="0">
                <a:latin typeface="Arial"/>
                <a:cs typeface="Arial"/>
              </a:rPr>
              <a:t>Thanks Geoff Bacon for this visual</a:t>
            </a: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47</a:t>
            </a:fld>
            <a:endParaRPr lang="en-US"/>
          </a:p>
        </p:txBody>
      </p:sp>
    </p:spTree>
    <p:extLst>
      <p:ext uri="{BB962C8B-B14F-4D97-AF65-F5344CB8AC3E}">
        <p14:creationId xmlns:p14="http://schemas.microsoft.com/office/powerpoint/2010/main" val="3690554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48</a:t>
            </a:fld>
            <a:endParaRPr lang="en-US"/>
          </a:p>
        </p:txBody>
      </p:sp>
    </p:spTree>
    <p:extLst>
      <p:ext uri="{BB962C8B-B14F-4D97-AF65-F5344CB8AC3E}">
        <p14:creationId xmlns:p14="http://schemas.microsoft.com/office/powerpoint/2010/main" val="4408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6</a:t>
            </a:fld>
            <a:endParaRPr lang="en-US"/>
          </a:p>
        </p:txBody>
      </p:sp>
    </p:spTree>
    <p:extLst>
      <p:ext uri="{BB962C8B-B14F-4D97-AF65-F5344CB8AC3E}">
        <p14:creationId xmlns:p14="http://schemas.microsoft.com/office/powerpoint/2010/main" val="1348060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
              <a:lnSpc>
                <a:spcPct val="100000"/>
              </a:lnSpc>
              <a:spcBef>
                <a:spcPts val="135"/>
              </a:spcBef>
            </a:pPr>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49</a:t>
            </a:fld>
            <a:endParaRPr lang="en-US"/>
          </a:p>
        </p:txBody>
      </p:sp>
    </p:spTree>
    <p:extLst>
      <p:ext uri="{BB962C8B-B14F-4D97-AF65-F5344CB8AC3E}">
        <p14:creationId xmlns:p14="http://schemas.microsoft.com/office/powerpoint/2010/main" val="4121878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50</a:t>
            </a:fld>
            <a:endParaRPr lang="en-US"/>
          </a:p>
        </p:txBody>
      </p:sp>
    </p:spTree>
    <p:extLst>
      <p:ext uri="{BB962C8B-B14F-4D97-AF65-F5344CB8AC3E}">
        <p14:creationId xmlns:p14="http://schemas.microsoft.com/office/powerpoint/2010/main" val="389582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Cooking analogy: </a:t>
            </a:r>
          </a:p>
          <a:p>
            <a:pPr marL="171450" indent="-171450">
              <a:buFont typeface="Arial" panose="020B0604020202020204" pitchFamily="34" charset="0"/>
              <a:buChar char="•"/>
            </a:pPr>
            <a:r>
              <a:rPr lang="en-US" dirty="0" smtClean="0"/>
              <a:t>RQ = what you want to eat</a:t>
            </a:r>
          </a:p>
          <a:p>
            <a:pPr marL="171450" indent="-171450">
              <a:buFont typeface="Arial" panose="020B0604020202020204" pitchFamily="34" charset="0"/>
              <a:buChar char="•"/>
            </a:pPr>
            <a:r>
              <a:rPr lang="en-US" dirty="0" smtClean="0"/>
              <a:t>Data collection = buying it from</a:t>
            </a:r>
            <a:r>
              <a:rPr lang="en-US" baseline="0" dirty="0" smtClean="0"/>
              <a:t> store, hunting, etc.</a:t>
            </a:r>
          </a:p>
          <a:p>
            <a:pPr marL="171450" indent="-171450">
              <a:buFont typeface="Arial" panose="020B0604020202020204" pitchFamily="34" charset="0"/>
              <a:buChar char="•"/>
            </a:pPr>
            <a:r>
              <a:rPr lang="en-US" baseline="0" dirty="0" smtClean="0"/>
              <a:t>Preprocessing = remove from packaging, set up cutting board, etc.</a:t>
            </a:r>
          </a:p>
          <a:p>
            <a:pPr marL="171450" indent="-171450">
              <a:buFont typeface="Arial" panose="020B0604020202020204" pitchFamily="34" charset="0"/>
              <a:buChar char="•"/>
            </a:pPr>
            <a:r>
              <a:rPr lang="en-US" baseline="0" dirty="0" smtClean="0"/>
              <a:t>Modeling = chop, apply heat, etc.</a:t>
            </a:r>
          </a:p>
          <a:p>
            <a:pPr marL="171450" indent="-171450">
              <a:buFont typeface="Arial" panose="020B0604020202020204" pitchFamily="34" charset="0"/>
              <a:buChar char="•"/>
            </a:pPr>
            <a:r>
              <a:rPr lang="en-US" baseline="0" dirty="0" smtClean="0"/>
              <a:t>Interpretation = eat it! The experience you originally sought</a:t>
            </a:r>
            <a:endParaRPr lang="en-US" dirty="0" smtClean="0"/>
          </a:p>
          <a:p>
            <a:endParaRPr lang="en-US" dirty="0"/>
          </a:p>
        </p:txBody>
      </p:sp>
      <p:sp>
        <p:nvSpPr>
          <p:cNvPr id="4" name="Slide Number Placeholder 3"/>
          <p:cNvSpPr>
            <a:spLocks noGrp="1"/>
          </p:cNvSpPr>
          <p:nvPr>
            <p:ph type="sldNum" sz="quarter" idx="10"/>
          </p:nvPr>
        </p:nvSpPr>
        <p:spPr/>
        <p:txBody>
          <a:bodyPr/>
          <a:lstStyle/>
          <a:p>
            <a:fld id="{64E8FA7E-3529-44EE-AFD5-6167B49EB9D5}" type="slidenum">
              <a:rPr lang="en-US" smtClean="0"/>
              <a:t>52</a:t>
            </a:fld>
            <a:endParaRPr lang="en-US"/>
          </a:p>
        </p:txBody>
      </p:sp>
    </p:spTree>
    <p:extLst>
      <p:ext uri="{BB962C8B-B14F-4D97-AF65-F5344CB8AC3E}">
        <p14:creationId xmlns:p14="http://schemas.microsoft.com/office/powerpoint/2010/main" val="1333339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54</a:t>
            </a:fld>
            <a:endParaRPr lang="en-US"/>
          </a:p>
        </p:txBody>
      </p:sp>
    </p:spTree>
    <p:extLst>
      <p:ext uri="{BB962C8B-B14F-4D97-AF65-F5344CB8AC3E}">
        <p14:creationId xmlns:p14="http://schemas.microsoft.com/office/powerpoint/2010/main" val="46366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7</a:t>
            </a:fld>
            <a:endParaRPr lang="en-US"/>
          </a:p>
        </p:txBody>
      </p:sp>
    </p:spTree>
    <p:extLst>
      <p:ext uri="{BB962C8B-B14F-4D97-AF65-F5344CB8AC3E}">
        <p14:creationId xmlns:p14="http://schemas.microsoft.com/office/powerpoint/2010/main" val="126232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8</a:t>
            </a:fld>
            <a:endParaRPr lang="en-US"/>
          </a:p>
        </p:txBody>
      </p:sp>
    </p:spTree>
    <p:extLst>
      <p:ext uri="{BB962C8B-B14F-4D97-AF65-F5344CB8AC3E}">
        <p14:creationId xmlns:p14="http://schemas.microsoft.com/office/powerpoint/2010/main" val="368678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borrowed from 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9</a:t>
            </a:fld>
            <a:endParaRPr lang="en-US"/>
          </a:p>
        </p:txBody>
      </p:sp>
    </p:spTree>
    <p:extLst>
      <p:ext uri="{BB962C8B-B14F-4D97-AF65-F5344CB8AC3E}">
        <p14:creationId xmlns:p14="http://schemas.microsoft.com/office/powerpoint/2010/main" val="238190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smtClean="0"/>
              <a:t>inspired by those</a:t>
            </a:r>
            <a:r>
              <a:rPr lang="en-US" baseline="0" dirty="0" smtClean="0"/>
              <a:t> from </a:t>
            </a:r>
            <a:r>
              <a:rPr lang="en-US" dirty="0" smtClean="0"/>
              <a:t>David </a:t>
            </a:r>
            <a:r>
              <a:rPr lang="en-US" dirty="0" err="1"/>
              <a:t>Bamman’s</a:t>
            </a:r>
            <a:r>
              <a:rPr lang="en-US" dirty="0"/>
              <a:t> INFO 256 course: </a:t>
            </a:r>
            <a:r>
              <a:rPr lang="en-US" dirty="0">
                <a:hlinkClick r:id="rId3"/>
              </a:rPr>
              <a:t>http://people.ischool.berkeley.edu/~dbamman/info256.html</a:t>
            </a:r>
            <a:endParaRPr lang="en-US" dirty="0"/>
          </a:p>
          <a:p>
            <a:endParaRPr lang="en-US" dirty="0"/>
          </a:p>
        </p:txBody>
      </p:sp>
      <p:sp>
        <p:nvSpPr>
          <p:cNvPr id="4" name="Slide Number Placeholder 3"/>
          <p:cNvSpPr>
            <a:spLocks noGrp="1"/>
          </p:cNvSpPr>
          <p:nvPr>
            <p:ph type="sldNum" sz="quarter" idx="5"/>
          </p:nvPr>
        </p:nvSpPr>
        <p:spPr/>
        <p:txBody>
          <a:bodyPr/>
          <a:lstStyle/>
          <a:p>
            <a:fld id="{64E8FA7E-3529-44EE-AFD5-6167B49EB9D5}" type="slidenum">
              <a:rPr lang="en-US" smtClean="0"/>
              <a:t>10</a:t>
            </a:fld>
            <a:endParaRPr lang="en-US"/>
          </a:p>
        </p:txBody>
      </p:sp>
    </p:spTree>
    <p:extLst>
      <p:ext uri="{BB962C8B-B14F-4D97-AF65-F5344CB8AC3E}">
        <p14:creationId xmlns:p14="http://schemas.microsoft.com/office/powerpoint/2010/main" val="174899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great Trump quote: </a:t>
            </a:r>
          </a:p>
          <a:p>
            <a:r>
              <a:rPr lang="en-US" i="1" dirty="0" smtClean="0"/>
              <a:t>People want the border wall. My base definitely wants the border wall, my base really wants it — you’ve been to many of the rallies. OK, the thing they want more than anything is the wall. My base, which is a big base; I think my base is 45 percent. You know, it’s funny. The Democrats, they have a big advantage in the Electoral College. Big, big, big advantage. … The Electoral College is very difficult for a Republican to win, and I will tell you, the people want to see it. They want to see the wall.</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 Obama quote: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spc="100" dirty="0" smtClean="0">
                <a:latin typeface="Book Antiqua"/>
                <a:cs typeface="Book Antiqua"/>
              </a:rPr>
              <a:t>We</a:t>
            </a:r>
            <a:r>
              <a:rPr lang="en-US" sz="1200" i="1" dirty="0" smtClean="0">
                <a:latin typeface="Book Antiqua"/>
                <a:cs typeface="Book Antiqua"/>
              </a:rPr>
              <a:t> </a:t>
            </a:r>
            <a:r>
              <a:rPr lang="en-US" sz="1200" i="1" spc="80" dirty="0" smtClean="0">
                <a:latin typeface="Book Antiqua"/>
                <a:cs typeface="Book Antiqua"/>
              </a:rPr>
              <a:t>need</a:t>
            </a:r>
            <a:r>
              <a:rPr lang="en-US" sz="1200" i="1" spc="5" dirty="0" smtClean="0">
                <a:latin typeface="Book Antiqua"/>
                <a:cs typeface="Book Antiqua"/>
              </a:rPr>
              <a:t> </a:t>
            </a:r>
            <a:r>
              <a:rPr lang="en-US" sz="1200" i="1" spc="70" dirty="0" smtClean="0">
                <a:latin typeface="Book Antiqua"/>
                <a:cs typeface="Book Antiqua"/>
              </a:rPr>
              <a:t>to</a:t>
            </a:r>
            <a:r>
              <a:rPr lang="en-US" sz="1200" i="1" spc="5" dirty="0" smtClean="0">
                <a:latin typeface="Book Antiqua"/>
                <a:cs typeface="Book Antiqua"/>
              </a:rPr>
              <a:t> </a:t>
            </a:r>
            <a:r>
              <a:rPr lang="en-US" sz="1200" i="1" spc="40" dirty="0" smtClean="0">
                <a:latin typeface="Book Antiqua"/>
                <a:cs typeface="Book Antiqua"/>
              </a:rPr>
              <a:t>steer</a:t>
            </a:r>
            <a:r>
              <a:rPr lang="en-US" sz="1200" i="1" dirty="0" smtClean="0">
                <a:latin typeface="Book Antiqua"/>
                <a:cs typeface="Book Antiqua"/>
              </a:rPr>
              <a:t> </a:t>
            </a:r>
            <a:r>
              <a:rPr lang="en-US" sz="1200" i="1" spc="35" dirty="0" smtClean="0">
                <a:latin typeface="Book Antiqua"/>
                <a:cs typeface="Book Antiqua"/>
              </a:rPr>
              <a:t>clear</a:t>
            </a:r>
            <a:r>
              <a:rPr lang="en-US" sz="1200" i="1" spc="5" dirty="0" smtClean="0">
                <a:latin typeface="Book Antiqua"/>
                <a:cs typeface="Book Antiqua"/>
              </a:rPr>
              <a:t> </a:t>
            </a:r>
            <a:r>
              <a:rPr lang="en-US" sz="1200" i="1" spc="110" dirty="0" smtClean="0">
                <a:latin typeface="Book Antiqua"/>
                <a:cs typeface="Book Antiqua"/>
              </a:rPr>
              <a:t>of</a:t>
            </a:r>
            <a:r>
              <a:rPr lang="en-US" sz="1200" i="1" spc="5" dirty="0" smtClean="0">
                <a:latin typeface="Book Antiqua"/>
                <a:cs typeface="Book Antiqua"/>
              </a:rPr>
              <a:t> </a:t>
            </a:r>
            <a:r>
              <a:rPr lang="en-US" sz="1200" i="1" spc="15" dirty="0" smtClean="0">
                <a:latin typeface="Book Antiqua"/>
                <a:cs typeface="Book Antiqua"/>
              </a:rPr>
              <a:t>this</a:t>
            </a:r>
            <a:r>
              <a:rPr lang="en-US" sz="1200" i="1" spc="5" dirty="0" smtClean="0">
                <a:latin typeface="Book Antiqua"/>
                <a:cs typeface="Book Antiqua"/>
              </a:rPr>
              <a:t> </a:t>
            </a:r>
            <a:r>
              <a:rPr lang="en-US" sz="1200" i="1" spc="35" dirty="0" smtClean="0">
                <a:latin typeface="Book Antiqua"/>
                <a:cs typeface="Book Antiqua"/>
              </a:rPr>
              <a:t>poverty</a:t>
            </a:r>
            <a:r>
              <a:rPr lang="en-US" sz="1200" i="1" dirty="0" smtClean="0">
                <a:latin typeface="Book Antiqua"/>
                <a:cs typeface="Book Antiqua"/>
              </a:rPr>
              <a:t> </a:t>
            </a:r>
            <a:r>
              <a:rPr lang="en-US" sz="1200" i="1" spc="110" dirty="0" smtClean="0">
                <a:latin typeface="Book Antiqua"/>
                <a:cs typeface="Book Antiqua"/>
              </a:rPr>
              <a:t>of</a:t>
            </a:r>
            <a:r>
              <a:rPr lang="en-US" sz="1200" i="1" spc="5" dirty="0" smtClean="0">
                <a:latin typeface="Book Antiqua"/>
                <a:cs typeface="Book Antiqua"/>
              </a:rPr>
              <a:t> </a:t>
            </a:r>
            <a:r>
              <a:rPr lang="en-US" sz="1200" i="1" spc="35" dirty="0" smtClean="0">
                <a:latin typeface="Book Antiqua"/>
                <a:cs typeface="Book Antiqua"/>
              </a:rPr>
              <a:t>ambition,</a:t>
            </a:r>
            <a:r>
              <a:rPr lang="en-US" sz="1200" i="1" spc="5" dirty="0" smtClean="0">
                <a:latin typeface="Book Antiqua"/>
                <a:cs typeface="Book Antiqua"/>
              </a:rPr>
              <a:t> </a:t>
            </a:r>
            <a:r>
              <a:rPr lang="en-US" sz="1200" i="1" spc="65" dirty="0" smtClean="0">
                <a:latin typeface="Book Antiqua"/>
                <a:cs typeface="Book Antiqua"/>
              </a:rPr>
              <a:t>where</a:t>
            </a:r>
            <a:r>
              <a:rPr lang="en-US" sz="1200" i="1" dirty="0" smtClean="0">
                <a:latin typeface="Book Antiqua"/>
                <a:cs typeface="Book Antiqua"/>
              </a:rPr>
              <a:t> </a:t>
            </a:r>
            <a:r>
              <a:rPr lang="en-US" sz="1200" i="1" spc="90" dirty="0" smtClean="0">
                <a:latin typeface="Book Antiqua"/>
                <a:cs typeface="Book Antiqua"/>
              </a:rPr>
              <a:t>people</a:t>
            </a:r>
            <a:r>
              <a:rPr lang="en-US" sz="1200" i="1" spc="5" dirty="0" smtClean="0">
                <a:latin typeface="Book Antiqua"/>
                <a:cs typeface="Book Antiqua"/>
              </a:rPr>
              <a:t> want </a:t>
            </a:r>
            <a:r>
              <a:rPr lang="en-US" sz="1200" i="1" spc="70" dirty="0" smtClean="0">
                <a:latin typeface="Book Antiqua"/>
                <a:cs typeface="Book Antiqua"/>
              </a:rPr>
              <a:t>to</a:t>
            </a:r>
            <a:r>
              <a:rPr lang="en-US" sz="1200" i="1" spc="5" dirty="0" smtClean="0">
                <a:latin typeface="Book Antiqua"/>
                <a:cs typeface="Book Antiqua"/>
              </a:rPr>
              <a:t> </a:t>
            </a:r>
            <a:r>
              <a:rPr lang="en-US" sz="1200" i="1" spc="25" dirty="0" smtClean="0">
                <a:latin typeface="Book Antiqua"/>
                <a:cs typeface="Book Antiqua"/>
              </a:rPr>
              <a:t>drive</a:t>
            </a:r>
            <a:r>
              <a:rPr lang="en-US" sz="1200" i="1" dirty="0" smtClean="0">
                <a:latin typeface="Book Antiqua"/>
                <a:cs typeface="Book Antiqua"/>
              </a:rPr>
              <a:t> </a:t>
            </a:r>
            <a:r>
              <a:rPr lang="en-US" sz="1200" i="1" spc="25" dirty="0" smtClean="0">
                <a:latin typeface="Book Antiqua"/>
                <a:cs typeface="Book Antiqua"/>
              </a:rPr>
              <a:t>fancy  </a:t>
            </a:r>
            <a:r>
              <a:rPr lang="en-US" sz="1200" i="1" spc="10" dirty="0" smtClean="0">
                <a:latin typeface="Book Antiqua"/>
                <a:cs typeface="Book Antiqua"/>
              </a:rPr>
              <a:t>cars</a:t>
            </a:r>
            <a:r>
              <a:rPr lang="en-US" sz="1200" i="1" dirty="0" smtClean="0">
                <a:latin typeface="Book Antiqua"/>
                <a:cs typeface="Book Antiqua"/>
              </a:rPr>
              <a:t> </a:t>
            </a:r>
            <a:r>
              <a:rPr lang="en-US" sz="1200" i="1" spc="35" dirty="0" smtClean="0">
                <a:latin typeface="Book Antiqua"/>
                <a:cs typeface="Book Antiqua"/>
              </a:rPr>
              <a:t>and</a:t>
            </a:r>
            <a:r>
              <a:rPr lang="en-US" sz="1200" i="1" spc="5" dirty="0" smtClean="0">
                <a:latin typeface="Book Antiqua"/>
                <a:cs typeface="Book Antiqua"/>
              </a:rPr>
              <a:t> </a:t>
            </a:r>
            <a:r>
              <a:rPr lang="en-US" sz="1200" i="1" spc="30" dirty="0" smtClean="0">
                <a:latin typeface="Book Antiqua"/>
                <a:cs typeface="Book Antiqua"/>
              </a:rPr>
              <a:t>wear</a:t>
            </a:r>
            <a:r>
              <a:rPr lang="en-US" sz="1200" i="1" dirty="0" smtClean="0">
                <a:latin typeface="Book Antiqua"/>
                <a:cs typeface="Book Antiqua"/>
              </a:rPr>
              <a:t> </a:t>
            </a:r>
            <a:r>
              <a:rPr lang="en-US" sz="1200" i="1" spc="45" dirty="0" smtClean="0">
                <a:latin typeface="Book Antiqua"/>
                <a:cs typeface="Book Antiqua"/>
              </a:rPr>
              <a:t>nice</a:t>
            </a:r>
            <a:r>
              <a:rPr lang="en-US" sz="1200" i="1" spc="5" dirty="0" smtClean="0">
                <a:latin typeface="Book Antiqua"/>
                <a:cs typeface="Book Antiqua"/>
              </a:rPr>
              <a:t> </a:t>
            </a:r>
            <a:r>
              <a:rPr lang="en-US" sz="1200" i="1" spc="55" dirty="0" smtClean="0">
                <a:latin typeface="Book Antiqua"/>
                <a:cs typeface="Book Antiqua"/>
              </a:rPr>
              <a:t>clothes</a:t>
            </a:r>
            <a:r>
              <a:rPr lang="en-US" sz="1200" i="1" dirty="0" smtClean="0">
                <a:latin typeface="Book Antiqua"/>
                <a:cs typeface="Book Antiqua"/>
              </a:rPr>
              <a:t> </a:t>
            </a:r>
            <a:r>
              <a:rPr lang="en-US" sz="1200" i="1" spc="35" dirty="0" smtClean="0">
                <a:latin typeface="Book Antiqua"/>
                <a:cs typeface="Book Antiqua"/>
              </a:rPr>
              <a:t>and</a:t>
            </a:r>
            <a:r>
              <a:rPr lang="en-US" sz="1200" i="1" spc="5" dirty="0" smtClean="0">
                <a:latin typeface="Book Antiqua"/>
                <a:cs typeface="Book Antiqua"/>
              </a:rPr>
              <a:t> </a:t>
            </a:r>
            <a:r>
              <a:rPr lang="en-US" sz="1200" i="1" spc="15" dirty="0" smtClean="0">
                <a:latin typeface="Book Antiqua"/>
                <a:cs typeface="Book Antiqua"/>
              </a:rPr>
              <a:t>live</a:t>
            </a:r>
            <a:r>
              <a:rPr lang="en-US" sz="1200" i="1" spc="5" dirty="0" smtClean="0">
                <a:latin typeface="Book Antiqua"/>
                <a:cs typeface="Book Antiqua"/>
              </a:rPr>
              <a:t> </a:t>
            </a:r>
            <a:r>
              <a:rPr lang="en-US" sz="1200" i="1" dirty="0" smtClean="0">
                <a:latin typeface="Book Antiqua"/>
                <a:cs typeface="Book Antiqua"/>
              </a:rPr>
              <a:t>in </a:t>
            </a:r>
            <a:r>
              <a:rPr lang="en-US" sz="1200" i="1" spc="45" dirty="0" smtClean="0">
                <a:latin typeface="Book Antiqua"/>
                <a:cs typeface="Book Antiqua"/>
              </a:rPr>
              <a:t>nice</a:t>
            </a:r>
            <a:r>
              <a:rPr lang="en-US" sz="1200" i="1" spc="5" dirty="0" smtClean="0">
                <a:latin typeface="Book Antiqua"/>
                <a:cs typeface="Book Antiqua"/>
              </a:rPr>
              <a:t> </a:t>
            </a:r>
            <a:r>
              <a:rPr lang="en-US" sz="1200" i="1" spc="30" dirty="0" smtClean="0">
                <a:latin typeface="Book Antiqua"/>
                <a:cs typeface="Book Antiqua"/>
              </a:rPr>
              <a:t>apartments</a:t>
            </a:r>
            <a:r>
              <a:rPr lang="en-US" sz="1200" i="1" dirty="0" smtClean="0">
                <a:latin typeface="Book Antiqua"/>
                <a:cs typeface="Book Antiqua"/>
              </a:rPr>
              <a:t> </a:t>
            </a:r>
            <a:r>
              <a:rPr lang="en-US" sz="1200" i="1" spc="35" dirty="0" smtClean="0">
                <a:latin typeface="Book Antiqua"/>
                <a:cs typeface="Book Antiqua"/>
              </a:rPr>
              <a:t>but</a:t>
            </a:r>
            <a:r>
              <a:rPr lang="en-US" sz="1200" i="1" spc="5" dirty="0" smtClean="0">
                <a:latin typeface="Book Antiqua"/>
                <a:cs typeface="Book Antiqua"/>
              </a:rPr>
              <a:t> </a:t>
            </a:r>
            <a:r>
              <a:rPr lang="en-US" sz="1200" i="1" spc="-20" dirty="0" smtClean="0">
                <a:latin typeface="Book Antiqua"/>
                <a:cs typeface="Book Antiqua"/>
              </a:rPr>
              <a:t>don't</a:t>
            </a:r>
            <a:r>
              <a:rPr lang="en-US" sz="1200" i="1" spc="5" dirty="0" smtClean="0">
                <a:latin typeface="Book Antiqua"/>
                <a:cs typeface="Book Antiqua"/>
              </a:rPr>
              <a:t> want</a:t>
            </a:r>
            <a:r>
              <a:rPr lang="en-US" sz="1200" i="1" dirty="0" smtClean="0">
                <a:latin typeface="Book Antiqua"/>
                <a:cs typeface="Book Antiqua"/>
              </a:rPr>
              <a:t> </a:t>
            </a:r>
            <a:r>
              <a:rPr lang="en-US" sz="1200" i="1" spc="70" dirty="0" smtClean="0">
                <a:latin typeface="Book Antiqua"/>
                <a:cs typeface="Book Antiqua"/>
              </a:rPr>
              <a:t>to</a:t>
            </a:r>
            <a:r>
              <a:rPr lang="en-US" sz="1200" i="1" spc="5" dirty="0" smtClean="0">
                <a:latin typeface="Book Antiqua"/>
                <a:cs typeface="Book Antiqua"/>
              </a:rPr>
              <a:t> </a:t>
            </a:r>
            <a:r>
              <a:rPr lang="en-US" sz="1200" i="1" spc="65" dirty="0" smtClean="0">
                <a:latin typeface="Book Antiqua"/>
                <a:cs typeface="Book Antiqua"/>
              </a:rPr>
              <a:t>work</a:t>
            </a:r>
            <a:r>
              <a:rPr lang="en-US" sz="1200" i="1" dirty="0" smtClean="0">
                <a:latin typeface="Book Antiqua"/>
                <a:cs typeface="Book Antiqua"/>
              </a:rPr>
              <a:t> </a:t>
            </a:r>
            <a:r>
              <a:rPr lang="en-US" sz="1200" i="1" spc="45" dirty="0" smtClean="0">
                <a:latin typeface="Book Antiqua"/>
                <a:cs typeface="Book Antiqua"/>
              </a:rPr>
              <a:t>hard</a:t>
            </a:r>
            <a:r>
              <a:rPr lang="en-US" sz="1200" i="1" spc="5" dirty="0" smtClean="0">
                <a:latin typeface="Book Antiqua"/>
                <a:cs typeface="Book Antiqua"/>
              </a:rPr>
              <a:t> </a:t>
            </a:r>
            <a:r>
              <a:rPr lang="en-US" sz="1200" i="1" spc="70" dirty="0" smtClean="0">
                <a:latin typeface="Book Antiqua"/>
                <a:cs typeface="Book Antiqua"/>
              </a:rPr>
              <a:t>to  </a:t>
            </a:r>
            <a:r>
              <a:rPr lang="en-US" sz="1200" i="1" spc="55" dirty="0" smtClean="0">
                <a:latin typeface="Book Antiqua"/>
                <a:cs typeface="Book Antiqua"/>
              </a:rPr>
              <a:t>accomplish </a:t>
            </a:r>
            <a:r>
              <a:rPr lang="en-US" sz="1200" i="1" spc="65" dirty="0" smtClean="0">
                <a:latin typeface="Book Antiqua"/>
                <a:cs typeface="Book Antiqua"/>
              </a:rPr>
              <a:t>these </a:t>
            </a:r>
            <a:r>
              <a:rPr lang="en-US" sz="1200" i="1" spc="-15" dirty="0" smtClean="0">
                <a:latin typeface="Book Antiqua"/>
                <a:cs typeface="Book Antiqua"/>
              </a:rPr>
              <a:t>things. </a:t>
            </a:r>
            <a:r>
              <a:rPr lang="en-US" sz="1200" i="1" spc="35" dirty="0" smtClean="0">
                <a:latin typeface="Book Antiqua"/>
                <a:cs typeface="Book Antiqua"/>
              </a:rPr>
              <a:t>Everyone </a:t>
            </a:r>
            <a:r>
              <a:rPr lang="en-US" sz="1200" i="1" spc="50" dirty="0" smtClean="0">
                <a:latin typeface="Book Antiqua"/>
                <a:cs typeface="Book Antiqua"/>
              </a:rPr>
              <a:t>should </a:t>
            </a:r>
            <a:r>
              <a:rPr lang="en-US" sz="1200" i="1" spc="-25" dirty="0" smtClean="0">
                <a:latin typeface="Book Antiqua"/>
                <a:cs typeface="Book Antiqua"/>
              </a:rPr>
              <a:t>try </a:t>
            </a:r>
            <a:r>
              <a:rPr lang="en-US" sz="1200" i="1" spc="70" dirty="0" smtClean="0">
                <a:latin typeface="Book Antiqua"/>
                <a:cs typeface="Book Antiqua"/>
              </a:rPr>
              <a:t>to </a:t>
            </a:r>
            <a:r>
              <a:rPr lang="en-US" sz="1200" i="1" spc="30" dirty="0" smtClean="0">
                <a:latin typeface="Book Antiqua"/>
                <a:cs typeface="Book Antiqua"/>
              </a:rPr>
              <a:t>realize </a:t>
            </a:r>
            <a:r>
              <a:rPr lang="en-US" sz="1200" i="1" spc="35" dirty="0" smtClean="0">
                <a:latin typeface="Book Antiqua"/>
                <a:cs typeface="Book Antiqua"/>
              </a:rPr>
              <a:t>their </a:t>
            </a:r>
            <a:r>
              <a:rPr lang="en-US" sz="1200" i="1" spc="5" dirty="0" smtClean="0">
                <a:latin typeface="Book Antiqua"/>
                <a:cs typeface="Book Antiqua"/>
              </a:rPr>
              <a:t>full</a:t>
            </a:r>
            <a:r>
              <a:rPr lang="en-US" sz="1200" i="1" spc="-280" dirty="0" smtClean="0">
                <a:latin typeface="Book Antiqua"/>
                <a:cs typeface="Book Antiqua"/>
              </a:rPr>
              <a:t> </a:t>
            </a:r>
            <a:r>
              <a:rPr lang="en-US" sz="1200" i="1" spc="20" dirty="0" smtClean="0">
                <a:latin typeface="Book Antiqua"/>
                <a:cs typeface="Book Antiqua"/>
              </a:rPr>
              <a:t>potential.</a:t>
            </a:r>
            <a:endParaRPr lang="en-US" sz="1200" dirty="0" smtClean="0">
              <a:latin typeface="Book Antiqua"/>
              <a:cs typeface="Book Antiqua"/>
            </a:endParaRPr>
          </a:p>
        </p:txBody>
      </p:sp>
      <p:sp>
        <p:nvSpPr>
          <p:cNvPr id="4" name="Slide Number Placeholder 3"/>
          <p:cNvSpPr>
            <a:spLocks noGrp="1"/>
          </p:cNvSpPr>
          <p:nvPr>
            <p:ph type="sldNum" sz="quarter" idx="10"/>
          </p:nvPr>
        </p:nvSpPr>
        <p:spPr/>
        <p:txBody>
          <a:bodyPr/>
          <a:lstStyle/>
          <a:p>
            <a:fld id="{64E8FA7E-3529-44EE-AFD5-6167B49EB9D5}" type="slidenum">
              <a:rPr lang="en-US" smtClean="0"/>
              <a:t>13</a:t>
            </a:fld>
            <a:endParaRPr lang="en-US"/>
          </a:p>
        </p:txBody>
      </p:sp>
    </p:spTree>
    <p:extLst>
      <p:ext uri="{BB962C8B-B14F-4D97-AF65-F5344CB8AC3E}">
        <p14:creationId xmlns:p14="http://schemas.microsoft.com/office/powerpoint/2010/main" val="314651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Slide borrowed from David </a:t>
            </a:r>
            <a:r>
              <a:rPr lang="en-US" dirty="0" err="1" smtClean="0"/>
              <a:t>Bamman’s</a:t>
            </a:r>
            <a:r>
              <a:rPr lang="en-US" dirty="0" smtClean="0"/>
              <a:t> INFO 256 course: </a:t>
            </a:r>
            <a:r>
              <a:rPr lang="en-US" dirty="0" smtClean="0">
                <a:hlinkClick r:id="rId3"/>
              </a:rPr>
              <a:t>http://people.ischool.berkeley.edu/~dbamman/info256.html</a:t>
            </a:r>
            <a:endParaRPr lang="en-US" dirty="0" smtClean="0"/>
          </a:p>
        </p:txBody>
      </p:sp>
      <p:sp>
        <p:nvSpPr>
          <p:cNvPr id="4" name="Slide Number Placeholder 3"/>
          <p:cNvSpPr>
            <a:spLocks noGrp="1"/>
          </p:cNvSpPr>
          <p:nvPr>
            <p:ph type="sldNum" sz="quarter" idx="10"/>
          </p:nvPr>
        </p:nvSpPr>
        <p:spPr/>
        <p:txBody>
          <a:bodyPr/>
          <a:lstStyle/>
          <a:p>
            <a:fld id="{64E8FA7E-3529-44EE-AFD5-6167B49EB9D5}" type="slidenum">
              <a:rPr lang="en-US" smtClean="0"/>
              <a:t>15</a:t>
            </a:fld>
            <a:endParaRPr lang="en-US"/>
          </a:p>
        </p:txBody>
      </p:sp>
    </p:spTree>
    <p:extLst>
      <p:ext uri="{BB962C8B-B14F-4D97-AF65-F5344CB8AC3E}">
        <p14:creationId xmlns:p14="http://schemas.microsoft.com/office/powerpoint/2010/main" val="195652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rgbClr val="CACACA"/>
                </a:solidFill>
                <a:latin typeface="Book Antiqua"/>
                <a:cs typeface="Book Antiqu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37474F"/>
          </a:solidFill>
        </p:spPr>
        <p:txBody>
          <a:bodyPr wrap="square" lIns="0" tIns="0" rIns="0" bIns="0" rtlCol="0"/>
          <a:lstStyle/>
          <a:p>
            <a:endParaRPr/>
          </a:p>
        </p:txBody>
      </p:sp>
      <p:sp>
        <p:nvSpPr>
          <p:cNvPr id="17" name="bk object 17"/>
          <p:cNvSpPr/>
          <p:nvPr/>
        </p:nvSpPr>
        <p:spPr>
          <a:xfrm>
            <a:off x="161825" y="0"/>
            <a:ext cx="8602125" cy="433187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37474F"/>
          </a:solidFill>
        </p:spPr>
        <p:txBody>
          <a:bodyPr wrap="square" lIns="0" tIns="0" rIns="0" bIns="0" rtlCol="0"/>
          <a:lstStyle/>
          <a:p>
            <a:endParaRPr/>
          </a:p>
        </p:txBody>
      </p:sp>
      <p:sp>
        <p:nvSpPr>
          <p:cNvPr id="2" name="Holder 2"/>
          <p:cNvSpPr>
            <a:spLocks noGrp="1"/>
          </p:cNvSpPr>
          <p:nvPr>
            <p:ph type="title"/>
          </p:nvPr>
        </p:nvSpPr>
        <p:spPr>
          <a:xfrm>
            <a:off x="1429804" y="1131241"/>
            <a:ext cx="6284391" cy="1490345"/>
          </a:xfrm>
          <a:prstGeom prst="rect">
            <a:avLst/>
          </a:prstGeom>
        </p:spPr>
        <p:txBody>
          <a:bodyPr wrap="square" lIns="0" tIns="0" rIns="0" bIns="0">
            <a:spAutoFit/>
          </a:bodyPr>
          <a:lstStyle>
            <a:lvl1pPr>
              <a:defRPr sz="4100" b="0" i="0">
                <a:solidFill>
                  <a:schemeClr val="bg1"/>
                </a:solidFill>
                <a:latin typeface="Calibri"/>
                <a:cs typeface="Calibri"/>
              </a:defRPr>
            </a:lvl1pPr>
          </a:lstStyle>
          <a:p>
            <a:endParaRPr/>
          </a:p>
        </p:txBody>
      </p:sp>
      <p:sp>
        <p:nvSpPr>
          <p:cNvPr id="3" name="Holder 3"/>
          <p:cNvSpPr>
            <a:spLocks noGrp="1"/>
          </p:cNvSpPr>
          <p:nvPr>
            <p:ph type="body" idx="1"/>
          </p:nvPr>
        </p:nvSpPr>
        <p:spPr>
          <a:xfrm>
            <a:off x="539225" y="1176350"/>
            <a:ext cx="8065549" cy="3463925"/>
          </a:xfrm>
          <a:prstGeom prst="rect">
            <a:avLst/>
          </a:prstGeom>
        </p:spPr>
        <p:txBody>
          <a:bodyPr wrap="square" lIns="0" tIns="0" rIns="0" bIns="0">
            <a:spAutoFit/>
          </a:bodyPr>
          <a:lstStyle>
            <a:lvl1pPr>
              <a:defRPr sz="1800" b="0" i="0">
                <a:solidFill>
                  <a:srgbClr val="CACACA"/>
                </a:solidFill>
                <a:latin typeface="Book Antiqua"/>
                <a:cs typeface="Book Antiqu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10/19/2020</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bit.ly/nlp-repo-202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it.ly/nlp-python-2020"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popvssoda.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nytimes.com/interactive/2017/11/07/upshot/modern-love-what-we-write-when-we-write-about-love.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mrconverge.org/blog-post/election-2020-what-words-are-defining-trump-and-bide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s://mccourt.georgetown.edu/news/presidential-debate-candidate-stance-analysi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hyperlink" Target="https://www.cnn.com/2020/10/08/politics/the-breakthrough-trump-biden-coronavirus-debate/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4.jpe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bit.ly/nlp-repo-202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nltk.org/book/" TargetMode="External"/><Relationship Id="rId3" Type="http://schemas.openxmlformats.org/officeDocument/2006/relationships/hyperlink" Target="https://github.com/jhaber-zz/nlp-python-2020/blob/master/solutions/intro-to-python.ipynb" TargetMode="External"/><Relationship Id="rId7" Type="http://schemas.openxmlformats.org/officeDocument/2006/relationships/hyperlink" Target="https://web.stanford.edu/~jurafsky/slp3/" TargetMode="External"/><Relationship Id="rId2" Type="http://schemas.openxmlformats.org/officeDocument/2006/relationships/hyperlink" Target="https://realpython.com/jupyter-notebook-introduction/" TargetMode="External"/><Relationship Id="rId1" Type="http://schemas.openxmlformats.org/officeDocument/2006/relationships/slideLayout" Target="../slideLayouts/slideLayout2.xml"/><Relationship Id="rId6" Type="http://schemas.openxmlformats.org/officeDocument/2006/relationships/hyperlink" Target="https://github.com/lknelson/text-analysis-course" TargetMode="External"/><Relationship Id="rId11" Type="http://schemas.openxmlformats.org/officeDocument/2006/relationships/hyperlink" Target="https://github.com/geoffbacon/nlp-with-nltk-spacy" TargetMode="External"/><Relationship Id="rId5" Type="http://schemas.openxmlformats.org/officeDocument/2006/relationships/hyperlink" Target="https://docs.python.org/3/tutorial/index.html" TargetMode="External"/><Relationship Id="rId10" Type="http://schemas.openxmlformats.org/officeDocument/2006/relationships/hyperlink" Target="https://gist.github.com/aparrish/f21f6abbf2367e8eb23438558207e1c3" TargetMode="External"/><Relationship Id="rId4" Type="http://schemas.openxmlformats.org/officeDocument/2006/relationships/hyperlink" Target="https://www.py4e.com/book.php" TargetMode="External"/><Relationship Id="rId9" Type="http://schemas.openxmlformats.org/officeDocument/2006/relationships/hyperlink" Target="https://github.com/huggingface/dataset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gking.harvard.edu/files/gking/files/censored.pdf?m=1367505213" TargetMode="External"/><Relationship Id="rId7" Type="http://schemas.openxmlformats.org/officeDocument/2006/relationships/hyperlink" Target="https://watermark.silverchair.com/13-3-111.pdf?token=AQECAHi208BE49Ooan9kkhW_Ercy7Dm3ZL_9Cf3qfKAc485ysgAAAb0wggG5BgkqhkiG9w0BBwagggGqMIIBpgIBADCCAZ8GCSqGSIb3DQEHATAeBglghkgBZQMEAS4wEQQMPjdYJipwGLYxgUS1AgEQgIIBcMwpnDCQq7AwTiTZZSJuNktS1gO-Vo0ip7BuXqNVs1N8iDUmdUEq-Yg7gAJfAFgmxODN2noEPd54bIY8FepG172vu5MhEl-ahvIBjTIuv3FzvhbHq7eA5-DI9P45mhst6chq2U7nCT29ccOAycedjyXnTBP3cWlj9J8uz5h-kTMTjAQLyEcYx53GIr4lssWMmU9BMLqaIYVOrlfYS3nUeXUyzr-cfHl_JeQgWJtNB8iMEo3Xa0kp_SVj1GexPcAIMPu3zEyNfDHjVn2arSuUNS3YbFdFqyGWShvuokmCWPitPgFovWgXIrHo8oUyAnkgb0CbPZkl9pXOlbZpMt13ghDRmlrjYCqEB9KsGCfNQ00z5nMQluhqok-Te1wTFM6KWJFdCsQ1l3m-m1J3M9BmVWB22M8-G8XjAOuw7R6buQjFYbZs1cSM0PKv3cxFYXr9yWsB9Sual5_D36UyI6wQ4zSj8bAmu_2WsejLFYLvZ9p5" TargetMode="External"/><Relationship Id="rId2" Type="http://schemas.openxmlformats.org/officeDocument/2006/relationships/hyperlink" Target="http://journals.sagepub.com/doi/abs/10.1177/0956797615594620" TargetMode="External"/><Relationship Id="rId1" Type="http://schemas.openxmlformats.org/officeDocument/2006/relationships/slideLayout" Target="../slideLayouts/slideLayout2.xml"/><Relationship Id="rId6" Type="http://schemas.openxmlformats.org/officeDocument/2006/relationships/hyperlink" Target="https://static.googleusercontent.com/media/research.google.com/en/archive/papers/detecting-influenza-epidemics.pdf" TargetMode="External"/><Relationship Id="rId5" Type="http://schemas.openxmlformats.org/officeDocument/2006/relationships/hyperlink" Target="https://web.stanford.edu/~jurafsky/bethard_2010_cikm_literature_search.pdf" TargetMode="External"/><Relationship Id="rId4" Type="http://schemas.openxmlformats.org/officeDocument/2006/relationships/hyperlink" Target="http://homepages.inf.ed.ac.uk/vlavrenk/doc/kdd2k.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B86174-C4E8-467E-8D85-649C80658659}"/>
              </a:ext>
            </a:extLst>
          </p:cNvPr>
          <p:cNvPicPr/>
          <p:nvPr/>
        </p:nvPicPr>
        <p:blipFill>
          <a:blip r:embed="rId3"/>
          <a:stretch>
            <a:fillRect/>
          </a:stretch>
        </p:blipFill>
        <p:spPr>
          <a:xfrm>
            <a:off x="89678" y="0"/>
            <a:ext cx="2680252" cy="1809881"/>
          </a:xfrm>
          <a:prstGeom prst="rect">
            <a:avLst/>
          </a:prstGeom>
          <a:ln>
            <a:noFill/>
          </a:ln>
        </p:spPr>
      </p:pic>
      <p:sp>
        <p:nvSpPr>
          <p:cNvPr id="2" name="object 2"/>
          <p:cNvSpPr/>
          <p:nvPr/>
        </p:nvSpPr>
        <p:spPr>
          <a:xfrm>
            <a:off x="4519246" y="2855377"/>
            <a:ext cx="105652" cy="105632"/>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4688214" y="2855377"/>
            <a:ext cx="105652" cy="105632"/>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4350278" y="2855377"/>
            <a:ext cx="105653" cy="105632"/>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815618" y="2435693"/>
            <a:ext cx="7174972" cy="947695"/>
          </a:xfrm>
          <a:prstGeom prst="rect">
            <a:avLst/>
          </a:prstGeom>
        </p:spPr>
        <p:txBody>
          <a:bodyPr vert="horz" wrap="square" lIns="0" tIns="8890" rIns="0" bIns="0" rtlCol="0">
            <a:spAutoFit/>
          </a:bodyPr>
          <a:lstStyle/>
          <a:p>
            <a:pPr algn="ctr">
              <a:lnSpc>
                <a:spcPct val="100000"/>
              </a:lnSpc>
              <a:spcBef>
                <a:spcPts val="30"/>
              </a:spcBef>
            </a:pPr>
            <a:r>
              <a:rPr lang="en-US" sz="2100" i="1" spc="-60" dirty="0" smtClean="0">
                <a:latin typeface="Book Antiqua"/>
                <a:cs typeface="Book Antiqua"/>
              </a:rPr>
              <a:t>Enter into browser: </a:t>
            </a:r>
            <a:r>
              <a:rPr lang="en-US" sz="2000" dirty="0" smtClean="0">
                <a:solidFill>
                  <a:schemeClr val="accent6"/>
                </a:solidFill>
                <a:hlinkClick r:id="rId6"/>
              </a:rPr>
              <a:t>https://bit.ly/nlp-python-2020</a:t>
            </a:r>
            <a:endParaRPr lang="en-US" sz="2000" dirty="0" smtClean="0">
              <a:solidFill>
                <a:schemeClr val="accent6"/>
              </a:solidFill>
            </a:endParaRPr>
          </a:p>
          <a:p>
            <a:pPr algn="ctr">
              <a:lnSpc>
                <a:spcPct val="100000"/>
              </a:lnSpc>
              <a:spcBef>
                <a:spcPts val="30"/>
              </a:spcBef>
            </a:pPr>
            <a:endParaRPr lang="en-US" sz="2000" dirty="0" smtClean="0">
              <a:solidFill>
                <a:schemeClr val="accent6"/>
              </a:solidFill>
            </a:endParaRPr>
          </a:p>
          <a:p>
            <a:pPr algn="ctr">
              <a:spcBef>
                <a:spcPts val="30"/>
              </a:spcBef>
            </a:pPr>
            <a:r>
              <a:rPr lang="en-US" sz="2000" i="1" spc="-60" dirty="0">
                <a:latin typeface="Book Antiqua"/>
                <a:cs typeface="Book Antiqua"/>
              </a:rPr>
              <a:t>GitHub repository: </a:t>
            </a:r>
            <a:r>
              <a:rPr lang="en-US" sz="2000" dirty="0">
                <a:hlinkClick r:id="rId7"/>
              </a:rPr>
              <a:t>http://</a:t>
            </a:r>
            <a:r>
              <a:rPr lang="en-US" sz="2000" dirty="0" smtClean="0">
                <a:hlinkClick r:id="rId7"/>
              </a:rPr>
              <a:t>bit.ly/nlp-repo-2020</a:t>
            </a:r>
            <a:endParaRPr sz="2000" i="1" dirty="0">
              <a:solidFill>
                <a:schemeClr val="accent6"/>
              </a:solidFill>
              <a:latin typeface="Book Antiqua"/>
              <a:cs typeface="Book Antiqua"/>
            </a:endParaRPr>
          </a:p>
        </p:txBody>
      </p:sp>
      <p:sp>
        <p:nvSpPr>
          <p:cNvPr id="9" name="object 5">
            <a:extLst>
              <a:ext uri="{FF2B5EF4-FFF2-40B4-BE49-F238E27FC236}">
                <a16:creationId xmlns:a16="http://schemas.microsoft.com/office/drawing/2014/main" xmlns="" id="{A1A79219-285F-4241-9FEF-10904281B70A}"/>
              </a:ext>
            </a:extLst>
          </p:cNvPr>
          <p:cNvSpPr txBox="1">
            <a:spLocks/>
          </p:cNvSpPr>
          <p:nvPr/>
        </p:nvSpPr>
        <p:spPr>
          <a:xfrm>
            <a:off x="2017581" y="966258"/>
            <a:ext cx="4944265" cy="502702"/>
          </a:xfrm>
          <a:prstGeom prst="rect">
            <a:avLst/>
          </a:prstGeom>
        </p:spPr>
        <p:txBody>
          <a:bodyPr vert="horz" wrap="square" lIns="0" tIns="10160" rIns="0" bIns="0" rtlCol="0">
            <a:spAutoFit/>
          </a:bodyPr>
          <a:lstStyle>
            <a:lvl1pPr>
              <a:defRPr sz="4100" b="0" i="0">
                <a:solidFill>
                  <a:schemeClr val="bg1"/>
                </a:solidFill>
                <a:latin typeface="Calibri"/>
                <a:ea typeface="+mj-ea"/>
                <a:cs typeface="Calibri"/>
              </a:defRPr>
            </a:lvl1pPr>
          </a:lstStyle>
          <a:p>
            <a:pPr marL="906780" marR="5080" indent="-894715" algn="ctr">
              <a:lnSpc>
                <a:spcPct val="100299"/>
              </a:lnSpc>
              <a:spcBef>
                <a:spcPts val="80"/>
              </a:spcBef>
            </a:pPr>
            <a:r>
              <a:rPr lang="en-US" sz="3200" kern="0" dirty="0">
                <a:solidFill>
                  <a:schemeClr val="tx1"/>
                </a:solidFill>
                <a:latin typeface="+mj-lt"/>
                <a:cs typeface="Arial Narrow"/>
              </a:rPr>
              <a:t>A brief introduction</a:t>
            </a:r>
          </a:p>
        </p:txBody>
      </p:sp>
      <p:sp>
        <p:nvSpPr>
          <p:cNvPr id="5" name="object 5"/>
          <p:cNvSpPr txBox="1">
            <a:spLocks noGrp="1"/>
          </p:cNvSpPr>
          <p:nvPr>
            <p:ph type="title"/>
          </p:nvPr>
        </p:nvSpPr>
        <p:spPr>
          <a:xfrm>
            <a:off x="1981200" y="340446"/>
            <a:ext cx="6477000" cy="625812"/>
          </a:xfrm>
          <a:prstGeom prst="rect">
            <a:avLst/>
          </a:prstGeom>
        </p:spPr>
        <p:txBody>
          <a:bodyPr vert="horz" wrap="square" lIns="0" tIns="10160" rIns="0" bIns="0" rtlCol="0">
            <a:spAutoFit/>
          </a:bodyPr>
          <a:lstStyle/>
          <a:p>
            <a:pPr marL="906780" marR="5080" indent="-894715" algn="ctr">
              <a:lnSpc>
                <a:spcPct val="100299"/>
              </a:lnSpc>
              <a:spcBef>
                <a:spcPts val="80"/>
              </a:spcBef>
            </a:pPr>
            <a:r>
              <a:rPr lang="en-US" sz="4000" dirty="0" smtClean="0">
                <a:solidFill>
                  <a:schemeClr val="tx1"/>
                </a:solidFill>
                <a:latin typeface="+mj-lt"/>
                <a:cs typeface="Arial Narrow"/>
              </a:rPr>
              <a:t>Natural Language Processing:</a:t>
            </a:r>
            <a:endParaRPr sz="4000" dirty="0">
              <a:solidFill>
                <a:schemeClr val="tx1"/>
              </a:solidFill>
              <a:latin typeface="+mj-lt"/>
              <a:cs typeface="Arial Narrow"/>
            </a:endParaRPr>
          </a:p>
        </p:txBody>
      </p:sp>
      <p:sp>
        <p:nvSpPr>
          <p:cNvPr id="7" name="TextBox 6"/>
          <p:cNvSpPr txBox="1"/>
          <p:nvPr/>
        </p:nvSpPr>
        <p:spPr>
          <a:xfrm>
            <a:off x="-354426" y="4009200"/>
            <a:ext cx="10190931" cy="657681"/>
          </a:xfrm>
          <a:prstGeom prst="rect">
            <a:avLst/>
          </a:prstGeom>
          <a:noFill/>
        </p:spPr>
        <p:txBody>
          <a:bodyPr wrap="none" rtlCol="0">
            <a:spAutoFit/>
          </a:bodyPr>
          <a:lstStyle/>
          <a:p>
            <a:pPr marL="2201545" marR="2193925" algn="ctr">
              <a:lnSpc>
                <a:spcPct val="101200"/>
              </a:lnSpc>
              <a:spcBef>
                <a:spcPts val="70"/>
              </a:spcBef>
            </a:pPr>
            <a:r>
              <a:rPr lang="en-US" spc="-60" dirty="0" smtClean="0">
                <a:latin typeface="Book Antiqua"/>
                <a:cs typeface="Book Antiqua"/>
              </a:rPr>
              <a:t>Jaren Haber, PhD 		Massive Data Institute</a:t>
            </a:r>
          </a:p>
          <a:p>
            <a:pPr marL="2201545" marR="2193925" algn="ctr">
              <a:lnSpc>
                <a:spcPct val="101200"/>
              </a:lnSpc>
              <a:spcBef>
                <a:spcPts val="70"/>
              </a:spcBef>
            </a:pPr>
            <a:r>
              <a:rPr lang="en-US" spc="-60" dirty="0" smtClean="0">
                <a:latin typeface="Book Antiqua"/>
                <a:cs typeface="Book Antiqua"/>
              </a:rPr>
              <a:t>October 19th, 2020		Georgetown University</a:t>
            </a:r>
            <a:endParaRPr lang="en-US" spc="-60" dirty="0">
              <a:latin typeface="Book Antiqua"/>
              <a:cs typeface="Book Antiqu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48394" y="645954"/>
            <a:ext cx="2022961" cy="1336403"/>
          </a:xfrm>
          <a:prstGeom prst="rect">
            <a:avLst/>
          </a:prstGeom>
          <a:blipFill>
            <a:blip r:embed="rId3" cstate="print"/>
            <a:stretch>
              <a:fillRect/>
            </a:stretch>
          </a:blipFill>
        </p:spPr>
        <p:txBody>
          <a:bodyPr wrap="square" lIns="0" tIns="0" rIns="0" bIns="0" rtlCol="0"/>
          <a:lstStyle/>
          <a:p>
            <a:endParaRPr sz="949"/>
          </a:p>
        </p:txBody>
      </p:sp>
      <p:sp>
        <p:nvSpPr>
          <p:cNvPr id="3" name="object 3"/>
          <p:cNvSpPr txBox="1"/>
          <p:nvPr/>
        </p:nvSpPr>
        <p:spPr>
          <a:xfrm>
            <a:off x="2368599" y="2216795"/>
            <a:ext cx="1240334" cy="136670"/>
          </a:xfrm>
          <a:prstGeom prst="rect">
            <a:avLst/>
          </a:prstGeom>
        </p:spPr>
        <p:txBody>
          <a:bodyPr vert="horz" wrap="square" lIns="0" tIns="6697" rIns="0" bIns="0" rtlCol="0">
            <a:spAutoFit/>
          </a:bodyPr>
          <a:lstStyle/>
          <a:p>
            <a:pPr marL="6697">
              <a:spcBef>
                <a:spcPts val="53"/>
              </a:spcBef>
            </a:pPr>
            <a:r>
              <a:rPr sz="844" spc="13" dirty="0">
                <a:latin typeface="Arial"/>
                <a:cs typeface="Arial"/>
              </a:rPr>
              <a:t>Adamic and </a:t>
            </a:r>
            <a:r>
              <a:rPr sz="844" spc="5" dirty="0">
                <a:latin typeface="Arial"/>
                <a:cs typeface="Arial"/>
              </a:rPr>
              <a:t>Glance</a:t>
            </a:r>
            <a:r>
              <a:rPr sz="844" spc="-34" dirty="0">
                <a:latin typeface="Arial"/>
                <a:cs typeface="Arial"/>
              </a:rPr>
              <a:t> </a:t>
            </a:r>
            <a:r>
              <a:rPr sz="844" spc="-3" dirty="0">
                <a:latin typeface="Arial"/>
                <a:cs typeface="Arial"/>
              </a:rPr>
              <a:t>2005</a:t>
            </a:r>
            <a:endParaRPr sz="844">
              <a:latin typeface="Arial"/>
              <a:cs typeface="Arial"/>
            </a:endParaRPr>
          </a:p>
        </p:txBody>
      </p:sp>
      <p:sp>
        <p:nvSpPr>
          <p:cNvPr id="4" name="object 4"/>
          <p:cNvSpPr txBox="1"/>
          <p:nvPr/>
        </p:nvSpPr>
        <p:spPr>
          <a:xfrm>
            <a:off x="1826121" y="294680"/>
            <a:ext cx="2326965" cy="217718"/>
          </a:xfrm>
          <a:prstGeom prst="rect">
            <a:avLst/>
          </a:prstGeom>
        </p:spPr>
        <p:txBody>
          <a:bodyPr vert="horz" wrap="square" lIns="0" tIns="6697" rIns="0" bIns="0" rtlCol="0">
            <a:spAutoFit/>
          </a:bodyPr>
          <a:lstStyle/>
          <a:p>
            <a:pPr marL="6697">
              <a:spcBef>
                <a:spcPts val="53"/>
              </a:spcBef>
            </a:pPr>
            <a:r>
              <a:rPr sz="1371" spc="-3" dirty="0">
                <a:latin typeface="Arial"/>
                <a:cs typeface="Arial"/>
              </a:rPr>
              <a:t>Computational </a:t>
            </a:r>
            <a:r>
              <a:rPr sz="1371" dirty="0">
                <a:latin typeface="Arial"/>
                <a:cs typeface="Arial"/>
              </a:rPr>
              <a:t>Social</a:t>
            </a:r>
            <a:r>
              <a:rPr sz="1371" spc="-21" dirty="0">
                <a:latin typeface="Arial"/>
                <a:cs typeface="Arial"/>
              </a:rPr>
              <a:t> </a:t>
            </a:r>
            <a:r>
              <a:rPr sz="1371" dirty="0">
                <a:latin typeface="Arial"/>
                <a:cs typeface="Arial"/>
              </a:rPr>
              <a:t>Science</a:t>
            </a:r>
          </a:p>
        </p:txBody>
      </p:sp>
      <p:sp>
        <p:nvSpPr>
          <p:cNvPr id="6" name="object 6"/>
          <p:cNvSpPr txBox="1"/>
          <p:nvPr/>
        </p:nvSpPr>
        <p:spPr>
          <a:xfrm>
            <a:off x="5456039" y="2143125"/>
            <a:ext cx="1929482" cy="227715"/>
          </a:xfrm>
          <a:prstGeom prst="rect">
            <a:avLst/>
          </a:prstGeom>
        </p:spPr>
        <p:txBody>
          <a:bodyPr vert="horz" wrap="square" lIns="0" tIns="5358" rIns="0" bIns="0" rtlCol="0">
            <a:spAutoFit/>
          </a:bodyPr>
          <a:lstStyle/>
          <a:p>
            <a:pPr marL="435286" marR="2679" indent="-428589">
              <a:lnSpc>
                <a:spcPct val="101200"/>
              </a:lnSpc>
              <a:spcBef>
                <a:spcPts val="42"/>
              </a:spcBef>
            </a:pPr>
            <a:r>
              <a:rPr lang="en-US" sz="738" spc="5" dirty="0" err="1" smtClean="0">
                <a:latin typeface="Arial"/>
                <a:cs typeface="Arial"/>
              </a:rPr>
              <a:t>Covid</a:t>
            </a:r>
            <a:r>
              <a:rPr lang="en-US" sz="738" spc="5" dirty="0" smtClean="0">
                <a:latin typeface="Arial"/>
                <a:cs typeface="Arial"/>
              </a:rPr>
              <a:t> in the U.S.: Latest Map and Case Count, </a:t>
            </a:r>
            <a:r>
              <a:rPr sz="738" spc="-21" dirty="0" smtClean="0">
                <a:latin typeface="Arial"/>
                <a:cs typeface="Arial"/>
              </a:rPr>
              <a:t>NY </a:t>
            </a:r>
            <a:r>
              <a:rPr sz="738" spc="-11" dirty="0" smtClean="0">
                <a:latin typeface="Arial"/>
                <a:cs typeface="Arial"/>
              </a:rPr>
              <a:t>Times </a:t>
            </a:r>
            <a:r>
              <a:rPr sz="738" spc="8" dirty="0" smtClean="0">
                <a:latin typeface="Arial"/>
                <a:cs typeface="Arial"/>
              </a:rPr>
              <a:t>(Oct </a:t>
            </a:r>
            <a:r>
              <a:rPr lang="en-US" sz="738" dirty="0" smtClean="0">
                <a:latin typeface="Arial"/>
                <a:cs typeface="Arial"/>
              </a:rPr>
              <a:t>16</a:t>
            </a:r>
            <a:r>
              <a:rPr sz="738" dirty="0" smtClean="0">
                <a:latin typeface="Arial"/>
                <a:cs typeface="Arial"/>
              </a:rPr>
              <a:t>,</a:t>
            </a:r>
            <a:r>
              <a:rPr sz="738" spc="29" dirty="0" smtClean="0">
                <a:latin typeface="Arial"/>
                <a:cs typeface="Arial"/>
              </a:rPr>
              <a:t> </a:t>
            </a:r>
            <a:r>
              <a:rPr sz="738" spc="-3" dirty="0" smtClean="0">
                <a:latin typeface="Arial"/>
                <a:cs typeface="Arial"/>
              </a:rPr>
              <a:t>20</a:t>
            </a:r>
            <a:r>
              <a:rPr lang="en-US" sz="738" spc="-3" dirty="0" smtClean="0">
                <a:latin typeface="Arial"/>
                <a:cs typeface="Arial"/>
              </a:rPr>
              <a:t>20</a:t>
            </a:r>
            <a:r>
              <a:rPr sz="738" spc="-3" dirty="0" smtClean="0">
                <a:latin typeface="Arial"/>
                <a:cs typeface="Arial"/>
              </a:rPr>
              <a:t>)</a:t>
            </a:r>
            <a:endParaRPr sz="738" dirty="0">
              <a:latin typeface="Arial"/>
              <a:cs typeface="Arial"/>
            </a:endParaRPr>
          </a:p>
        </p:txBody>
      </p:sp>
      <p:sp>
        <p:nvSpPr>
          <p:cNvPr id="7" name="object 7"/>
          <p:cNvSpPr txBox="1">
            <a:spLocks noGrp="1"/>
          </p:cNvSpPr>
          <p:nvPr>
            <p:ph type="title"/>
          </p:nvPr>
        </p:nvSpPr>
        <p:spPr>
          <a:xfrm>
            <a:off x="5402461" y="267891"/>
            <a:ext cx="2026927" cy="217718"/>
          </a:xfrm>
          <a:prstGeom prst="rect">
            <a:avLst/>
          </a:prstGeom>
        </p:spPr>
        <p:txBody>
          <a:bodyPr vert="horz" wrap="square" lIns="0" tIns="6697" rIns="0" bIns="0" rtlCol="0">
            <a:spAutoFit/>
          </a:bodyPr>
          <a:lstStyle/>
          <a:p>
            <a:pPr marL="6697">
              <a:spcBef>
                <a:spcPts val="53"/>
              </a:spcBef>
            </a:pPr>
            <a:r>
              <a:rPr sz="1371" spc="-3" dirty="0">
                <a:solidFill>
                  <a:schemeClr val="tx1"/>
                </a:solidFill>
              </a:rPr>
              <a:t>Computational</a:t>
            </a:r>
            <a:r>
              <a:rPr sz="1371" spc="-21" dirty="0">
                <a:solidFill>
                  <a:schemeClr val="tx1"/>
                </a:solidFill>
              </a:rPr>
              <a:t> </a:t>
            </a:r>
            <a:r>
              <a:rPr sz="1371" dirty="0">
                <a:solidFill>
                  <a:schemeClr val="tx1"/>
                </a:solidFill>
              </a:rPr>
              <a:t>Journalism</a:t>
            </a:r>
            <a:endParaRPr sz="1371">
              <a:solidFill>
                <a:schemeClr val="tx1"/>
              </a:solidFill>
            </a:endParaRPr>
          </a:p>
        </p:txBody>
      </p:sp>
      <p:sp>
        <p:nvSpPr>
          <p:cNvPr id="8" name="object 8"/>
          <p:cNvSpPr txBox="1"/>
          <p:nvPr/>
        </p:nvSpPr>
        <p:spPr>
          <a:xfrm>
            <a:off x="3393400" y="2727892"/>
            <a:ext cx="2056061" cy="217718"/>
          </a:xfrm>
          <a:prstGeom prst="rect">
            <a:avLst/>
          </a:prstGeom>
        </p:spPr>
        <p:txBody>
          <a:bodyPr vert="horz" wrap="square" lIns="0" tIns="6697" rIns="0" bIns="0" rtlCol="0">
            <a:spAutoFit/>
          </a:bodyPr>
          <a:lstStyle/>
          <a:p>
            <a:pPr marL="6697">
              <a:spcBef>
                <a:spcPts val="53"/>
              </a:spcBef>
            </a:pPr>
            <a:r>
              <a:rPr sz="1371" spc="-3" dirty="0">
                <a:latin typeface="Arial"/>
                <a:cs typeface="Arial"/>
              </a:rPr>
              <a:t>Computational</a:t>
            </a:r>
            <a:r>
              <a:rPr sz="1371" dirty="0">
                <a:latin typeface="Arial"/>
                <a:cs typeface="Arial"/>
              </a:rPr>
              <a:t> </a:t>
            </a:r>
            <a:r>
              <a:rPr sz="1371" spc="-3" dirty="0">
                <a:latin typeface="Arial"/>
                <a:cs typeface="Arial"/>
              </a:rPr>
              <a:t>Humanities</a:t>
            </a:r>
            <a:endParaRPr sz="1371" dirty="0">
              <a:latin typeface="Arial"/>
              <a:cs typeface="Arial"/>
            </a:endParaRPr>
          </a:p>
        </p:txBody>
      </p:sp>
      <p:sp>
        <p:nvSpPr>
          <p:cNvPr id="10" name="object 10"/>
          <p:cNvSpPr txBox="1"/>
          <p:nvPr/>
        </p:nvSpPr>
        <p:spPr>
          <a:xfrm>
            <a:off x="3848879" y="4749026"/>
            <a:ext cx="1123390" cy="136670"/>
          </a:xfrm>
          <a:prstGeom prst="rect">
            <a:avLst/>
          </a:prstGeom>
        </p:spPr>
        <p:txBody>
          <a:bodyPr vert="horz" wrap="square" lIns="0" tIns="6697" rIns="0" bIns="0" rtlCol="0">
            <a:spAutoFit/>
          </a:bodyPr>
          <a:lstStyle/>
          <a:p>
            <a:pPr marL="6697">
              <a:spcBef>
                <a:spcPts val="53"/>
              </a:spcBef>
            </a:pPr>
            <a:r>
              <a:rPr sz="844" spc="8" dirty="0" smtClean="0">
                <a:latin typeface="Arial"/>
                <a:cs typeface="Arial"/>
              </a:rPr>
              <a:t>Underwood</a:t>
            </a:r>
            <a:r>
              <a:rPr lang="en-US" sz="844" spc="8" dirty="0" smtClean="0">
                <a:latin typeface="Arial"/>
                <a:cs typeface="Arial"/>
              </a:rPr>
              <a:t> et al.</a:t>
            </a:r>
            <a:r>
              <a:rPr sz="844" spc="-18" dirty="0" smtClean="0">
                <a:latin typeface="Arial"/>
                <a:cs typeface="Arial"/>
              </a:rPr>
              <a:t> </a:t>
            </a:r>
            <a:r>
              <a:rPr sz="844" spc="-3" dirty="0">
                <a:latin typeface="Arial"/>
                <a:cs typeface="Arial"/>
              </a:rPr>
              <a:t>2018</a:t>
            </a:r>
            <a:endParaRPr sz="844" dirty="0">
              <a:latin typeface="Arial"/>
              <a:cs typeface="Arial"/>
            </a:endParaRPr>
          </a:p>
        </p:txBody>
      </p:sp>
      <p:sp>
        <p:nvSpPr>
          <p:cNvPr id="11" name="object 11"/>
          <p:cNvSpPr/>
          <p:nvPr/>
        </p:nvSpPr>
        <p:spPr>
          <a:xfrm>
            <a:off x="3507836" y="3139678"/>
            <a:ext cx="1830698" cy="247799"/>
          </a:xfrm>
          <a:custGeom>
            <a:avLst/>
            <a:gdLst/>
            <a:ahLst/>
            <a:cxnLst/>
            <a:rect l="l" t="t" r="r" b="b"/>
            <a:pathLst>
              <a:path w="3471545" h="469900">
                <a:moveTo>
                  <a:pt x="0" y="0"/>
                </a:moveTo>
                <a:lnTo>
                  <a:pt x="3471418" y="0"/>
                </a:lnTo>
                <a:lnTo>
                  <a:pt x="3471418" y="469618"/>
                </a:lnTo>
                <a:lnTo>
                  <a:pt x="0" y="469618"/>
                </a:lnTo>
                <a:lnTo>
                  <a:pt x="0" y="0"/>
                </a:lnTo>
                <a:close/>
              </a:path>
            </a:pathLst>
          </a:custGeom>
          <a:solidFill>
            <a:srgbClr val="FFFFFF"/>
          </a:solidFill>
        </p:spPr>
        <p:txBody>
          <a:bodyPr wrap="square" lIns="0" tIns="0" rIns="0" bIns="0" rtlCol="0"/>
          <a:lstStyle/>
          <a:p>
            <a:endParaRPr sz="949"/>
          </a:p>
        </p:txBody>
      </p:sp>
      <p:sp>
        <p:nvSpPr>
          <p:cNvPr id="12" name="object 12"/>
          <p:cNvSpPr/>
          <p:nvPr/>
        </p:nvSpPr>
        <p:spPr>
          <a:xfrm>
            <a:off x="3507836" y="3139678"/>
            <a:ext cx="1830698" cy="247799"/>
          </a:xfrm>
          <a:custGeom>
            <a:avLst/>
            <a:gdLst/>
            <a:ahLst/>
            <a:cxnLst/>
            <a:rect l="l" t="t" r="r" b="b"/>
            <a:pathLst>
              <a:path w="3471545" h="469900">
                <a:moveTo>
                  <a:pt x="0" y="0"/>
                </a:moveTo>
                <a:lnTo>
                  <a:pt x="3471417" y="0"/>
                </a:lnTo>
                <a:lnTo>
                  <a:pt x="3471417" y="469617"/>
                </a:lnTo>
                <a:lnTo>
                  <a:pt x="0" y="469617"/>
                </a:lnTo>
                <a:lnTo>
                  <a:pt x="0" y="0"/>
                </a:lnTo>
                <a:close/>
              </a:path>
            </a:pathLst>
          </a:custGeom>
          <a:ln w="25399">
            <a:solidFill>
              <a:srgbClr val="FFFFFF"/>
            </a:solidFill>
          </a:ln>
        </p:spPr>
        <p:txBody>
          <a:bodyPr wrap="square" lIns="0" tIns="0" rIns="0" bIns="0" rtlCol="0"/>
          <a:lstStyle/>
          <a:p>
            <a:endParaRPr sz="949"/>
          </a:p>
        </p:txBody>
      </p:sp>
      <p:pic>
        <p:nvPicPr>
          <p:cNvPr id="14" name="Picture 13"/>
          <p:cNvPicPr>
            <a:picLocks noChangeAspect="1"/>
          </p:cNvPicPr>
          <p:nvPr/>
        </p:nvPicPr>
        <p:blipFill>
          <a:blip r:embed="rId4"/>
          <a:stretch>
            <a:fillRect/>
          </a:stretch>
        </p:blipFill>
        <p:spPr>
          <a:xfrm>
            <a:off x="5362050" y="574501"/>
            <a:ext cx="2107747" cy="1461887"/>
          </a:xfrm>
          <a:prstGeom prst="rect">
            <a:avLst/>
          </a:prstGeom>
        </p:spPr>
      </p:pic>
      <p:pic>
        <p:nvPicPr>
          <p:cNvPr id="15" name="Picture 14"/>
          <p:cNvPicPr>
            <a:picLocks noChangeAspect="1"/>
          </p:cNvPicPr>
          <p:nvPr/>
        </p:nvPicPr>
        <p:blipFill>
          <a:blip r:embed="rId5"/>
          <a:stretch>
            <a:fillRect/>
          </a:stretch>
        </p:blipFill>
        <p:spPr>
          <a:xfrm>
            <a:off x="3314263" y="3082900"/>
            <a:ext cx="2214334" cy="157452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970099" cy="474489"/>
          </a:xfrm>
          <a:prstGeom prst="rect">
            <a:avLst/>
          </a:prstGeom>
        </p:spPr>
        <p:txBody>
          <a:bodyPr vert="horz" wrap="square" lIns="0" tIns="12700" rIns="0" bIns="0" rtlCol="0">
            <a:spAutoFit/>
          </a:bodyPr>
          <a:lstStyle/>
          <a:p>
            <a:pPr marL="12700">
              <a:lnSpc>
                <a:spcPct val="100000"/>
              </a:lnSpc>
              <a:spcBef>
                <a:spcPts val="100"/>
              </a:spcBef>
            </a:pPr>
            <a:r>
              <a:rPr sz="3000" spc="-50" dirty="0">
                <a:solidFill>
                  <a:schemeClr val="tx1"/>
                </a:solidFill>
                <a:latin typeface="+mj-lt"/>
                <a:cs typeface="Arial Narrow"/>
              </a:rPr>
              <a:t>Text </a:t>
            </a:r>
            <a:r>
              <a:rPr sz="3000" spc="-100" dirty="0">
                <a:solidFill>
                  <a:schemeClr val="tx1"/>
                </a:solidFill>
                <a:latin typeface="+mj-lt"/>
                <a:cs typeface="Arial Narrow"/>
              </a:rPr>
              <a:t>as</a:t>
            </a:r>
            <a:r>
              <a:rPr sz="3000" spc="-20" dirty="0">
                <a:solidFill>
                  <a:schemeClr val="tx1"/>
                </a:solidFill>
                <a:latin typeface="+mj-lt"/>
                <a:cs typeface="Arial Narrow"/>
              </a:rPr>
              <a:t> </a:t>
            </a:r>
            <a:r>
              <a:rPr sz="3000" dirty="0">
                <a:solidFill>
                  <a:schemeClr val="tx1"/>
                </a:solidFill>
                <a:latin typeface="+mj-lt"/>
                <a:cs typeface="Arial Narrow"/>
              </a:rPr>
              <a:t>data</a:t>
            </a:r>
          </a:p>
        </p:txBody>
      </p:sp>
      <p:sp>
        <p:nvSpPr>
          <p:cNvPr id="3" name="object 3"/>
          <p:cNvSpPr/>
          <p:nvPr/>
        </p:nvSpPr>
        <p:spPr>
          <a:xfrm>
            <a:off x="331786" y="1544724"/>
            <a:ext cx="3167869" cy="15674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06082" y="3558571"/>
            <a:ext cx="3151868" cy="14837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49503" y="1654036"/>
            <a:ext cx="3633529" cy="186536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48842" y="3112197"/>
            <a:ext cx="2105982" cy="197322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66225" y="1151363"/>
            <a:ext cx="1555115" cy="109287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572000" y="308947"/>
            <a:ext cx="4585751" cy="224380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744437" y="3850459"/>
            <a:ext cx="2741109" cy="109287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866268" y="3112197"/>
            <a:ext cx="1879626" cy="119385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37171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425275" cy="474489"/>
          </a:xfrm>
          <a:prstGeom prst="rect">
            <a:avLst/>
          </a:prstGeom>
        </p:spPr>
        <p:txBody>
          <a:bodyPr vert="horz" wrap="square" lIns="0" tIns="12700" rIns="0" bIns="0" rtlCol="0">
            <a:spAutoFit/>
          </a:bodyPr>
          <a:lstStyle/>
          <a:p>
            <a:pPr marL="12700">
              <a:lnSpc>
                <a:spcPct val="100000"/>
              </a:lnSpc>
              <a:spcBef>
                <a:spcPts val="100"/>
              </a:spcBef>
            </a:pPr>
            <a:r>
              <a:rPr sz="3000" spc="-114" dirty="0">
                <a:solidFill>
                  <a:schemeClr val="tx1"/>
                </a:solidFill>
                <a:latin typeface="+mj-lt"/>
                <a:cs typeface="Arial Narrow"/>
              </a:rPr>
              <a:t>Types </a:t>
            </a:r>
            <a:r>
              <a:rPr sz="3000" spc="40" dirty="0">
                <a:solidFill>
                  <a:schemeClr val="tx1"/>
                </a:solidFill>
                <a:latin typeface="+mj-lt"/>
                <a:cs typeface="Arial Narrow"/>
              </a:rPr>
              <a:t>of</a:t>
            </a:r>
            <a:r>
              <a:rPr sz="3000" spc="50" dirty="0">
                <a:solidFill>
                  <a:schemeClr val="tx1"/>
                </a:solidFill>
                <a:latin typeface="+mj-lt"/>
                <a:cs typeface="Arial Narrow"/>
              </a:rPr>
              <a:t> </a:t>
            </a:r>
            <a:r>
              <a:rPr sz="3000" spc="-55" dirty="0">
                <a:solidFill>
                  <a:schemeClr val="tx1"/>
                </a:solidFill>
                <a:latin typeface="+mj-lt"/>
                <a:cs typeface="Arial Narrow"/>
              </a:rPr>
              <a:t>languages</a:t>
            </a:r>
            <a:endParaRPr sz="3000" dirty="0">
              <a:solidFill>
                <a:schemeClr val="tx1"/>
              </a:solidFill>
              <a:latin typeface="+mj-lt"/>
              <a:cs typeface="Arial Narrow"/>
            </a:endParaRPr>
          </a:p>
        </p:txBody>
      </p:sp>
      <p:sp>
        <p:nvSpPr>
          <p:cNvPr id="3" name="object 3"/>
          <p:cNvSpPr txBox="1"/>
          <p:nvPr/>
        </p:nvSpPr>
        <p:spPr>
          <a:xfrm>
            <a:off x="359325" y="1216355"/>
            <a:ext cx="8632275" cy="3762953"/>
          </a:xfrm>
          <a:prstGeom prst="rect">
            <a:avLst/>
          </a:prstGeom>
        </p:spPr>
        <p:txBody>
          <a:bodyPr vert="horz" wrap="square" lIns="0" tIns="12700" rIns="0" bIns="0" rtlCol="0">
            <a:spAutoFit/>
          </a:bodyPr>
          <a:lstStyle/>
          <a:p>
            <a:pPr marL="495300" indent="-300990">
              <a:lnSpc>
                <a:spcPct val="100000"/>
              </a:lnSpc>
              <a:spcBef>
                <a:spcPts val="100"/>
              </a:spcBef>
              <a:buChar char="-"/>
              <a:tabLst>
                <a:tab pos="494665" algn="l"/>
                <a:tab pos="495300" algn="l"/>
              </a:tabLst>
            </a:pPr>
            <a:r>
              <a:rPr sz="1800" spc="-60" dirty="0">
                <a:latin typeface="Book Antiqua"/>
                <a:cs typeface="Book Antiqua"/>
              </a:rPr>
              <a:t>Natural</a:t>
            </a:r>
            <a:r>
              <a:rPr sz="1800" spc="-5" dirty="0">
                <a:latin typeface="Book Antiqua"/>
                <a:cs typeface="Book Antiqua"/>
              </a:rPr>
              <a:t> </a:t>
            </a:r>
            <a:r>
              <a:rPr sz="1800" spc="-75" dirty="0">
                <a:latin typeface="Book Antiqua"/>
                <a:cs typeface="Book Antiqua"/>
              </a:rPr>
              <a:t>languages</a:t>
            </a:r>
            <a:endParaRPr sz="1800" dirty="0">
              <a:latin typeface="Book Antiqua"/>
              <a:cs typeface="Book Antiqua"/>
            </a:endParaRPr>
          </a:p>
          <a:p>
            <a:pPr marL="38100">
              <a:lnSpc>
                <a:spcPct val="100000"/>
              </a:lnSpc>
              <a:spcBef>
                <a:spcPts val="1889"/>
              </a:spcBef>
            </a:pPr>
            <a:r>
              <a:rPr lang="en-US" sz="1800" i="1" spc="70" dirty="0" smtClean="0">
                <a:latin typeface="Book Antiqua"/>
                <a:cs typeface="Book Antiqua"/>
              </a:rPr>
              <a:t>       </a:t>
            </a:r>
            <a:r>
              <a:rPr sz="1800" i="1" spc="70" dirty="0" smtClean="0">
                <a:latin typeface="Book Antiqua"/>
                <a:cs typeface="Book Antiqua"/>
              </a:rPr>
              <a:t>Time </a:t>
            </a:r>
            <a:r>
              <a:rPr sz="1800" i="1" u="heavy" spc="30" dirty="0">
                <a:uFill>
                  <a:solidFill>
                    <a:srgbClr val="CACACA"/>
                  </a:solidFill>
                </a:uFill>
                <a:latin typeface="Book Antiqua"/>
                <a:cs typeface="Book Antiqua"/>
              </a:rPr>
              <a:t>flies </a:t>
            </a:r>
            <a:r>
              <a:rPr sz="1800" i="1" u="heavy" spc="60" dirty="0">
                <a:uFill>
                  <a:solidFill>
                    <a:srgbClr val="CACACA"/>
                  </a:solidFill>
                </a:uFill>
                <a:latin typeface="Book Antiqua"/>
                <a:cs typeface="Book Antiqua"/>
              </a:rPr>
              <a:t>like</a:t>
            </a:r>
            <a:r>
              <a:rPr sz="1800" i="1" spc="60" dirty="0">
                <a:latin typeface="Book Antiqua"/>
                <a:cs typeface="Book Antiqua"/>
              </a:rPr>
              <a:t> </a:t>
            </a:r>
            <a:r>
              <a:rPr sz="1800" i="1" spc="15" dirty="0">
                <a:latin typeface="Book Antiqua"/>
                <a:cs typeface="Book Antiqua"/>
              </a:rPr>
              <a:t>an </a:t>
            </a:r>
            <a:r>
              <a:rPr sz="1800" i="1" spc="-5" dirty="0">
                <a:latin typeface="Book Antiqua"/>
                <a:cs typeface="Book Antiqua"/>
              </a:rPr>
              <a:t>arrow. </a:t>
            </a:r>
            <a:r>
              <a:rPr sz="1800" i="1" spc="-15" dirty="0">
                <a:latin typeface="Book Antiqua"/>
                <a:cs typeface="Book Antiqua"/>
              </a:rPr>
              <a:t>Fruit </a:t>
            </a:r>
            <a:r>
              <a:rPr sz="1800" i="1" u="heavy" spc="30" dirty="0">
                <a:uFill>
                  <a:solidFill>
                    <a:srgbClr val="CACACA"/>
                  </a:solidFill>
                </a:uFill>
                <a:latin typeface="Book Antiqua"/>
                <a:cs typeface="Book Antiqua"/>
              </a:rPr>
              <a:t>flies </a:t>
            </a:r>
            <a:r>
              <a:rPr sz="1800" i="1" u="heavy" spc="60" dirty="0">
                <a:uFill>
                  <a:solidFill>
                    <a:srgbClr val="CACACA"/>
                  </a:solidFill>
                </a:uFill>
                <a:latin typeface="Book Antiqua"/>
                <a:cs typeface="Book Antiqua"/>
              </a:rPr>
              <a:t>like</a:t>
            </a:r>
            <a:r>
              <a:rPr sz="1800" i="1" spc="60" dirty="0">
                <a:latin typeface="Book Antiqua"/>
                <a:cs typeface="Book Antiqua"/>
              </a:rPr>
              <a:t> </a:t>
            </a:r>
            <a:r>
              <a:rPr sz="1800" i="1" spc="20" dirty="0">
                <a:latin typeface="Book Antiqua"/>
                <a:cs typeface="Book Antiqua"/>
              </a:rPr>
              <a:t>a</a:t>
            </a:r>
            <a:r>
              <a:rPr sz="1800" i="1" spc="-235" dirty="0">
                <a:latin typeface="Book Antiqua"/>
                <a:cs typeface="Book Antiqua"/>
              </a:rPr>
              <a:t> </a:t>
            </a:r>
            <a:r>
              <a:rPr sz="1800" i="1" spc="5" dirty="0">
                <a:latin typeface="Book Antiqua"/>
                <a:cs typeface="Book Antiqua"/>
              </a:rPr>
              <a:t>banana.</a:t>
            </a:r>
            <a:endParaRPr sz="1800" dirty="0">
              <a:latin typeface="Book Antiqua"/>
              <a:cs typeface="Book Antiqua"/>
            </a:endParaRPr>
          </a:p>
          <a:p>
            <a:pPr marL="495300" indent="-300990">
              <a:lnSpc>
                <a:spcPct val="100000"/>
              </a:lnSpc>
              <a:spcBef>
                <a:spcPts val="1889"/>
              </a:spcBef>
              <a:buChar char="-"/>
              <a:tabLst>
                <a:tab pos="494665" algn="l"/>
                <a:tab pos="495300" algn="l"/>
              </a:tabLst>
            </a:pPr>
            <a:r>
              <a:rPr sz="1800" spc="-45" dirty="0">
                <a:latin typeface="Book Antiqua"/>
                <a:cs typeface="Book Antiqua"/>
              </a:rPr>
              <a:t>Artificial</a:t>
            </a:r>
            <a:r>
              <a:rPr sz="1800" spc="-5" dirty="0">
                <a:latin typeface="Book Antiqua"/>
                <a:cs typeface="Book Antiqua"/>
              </a:rPr>
              <a:t> </a:t>
            </a:r>
            <a:r>
              <a:rPr sz="1800" spc="-75" dirty="0">
                <a:latin typeface="Book Antiqua"/>
                <a:cs typeface="Book Antiqua"/>
              </a:rPr>
              <a:t>languages</a:t>
            </a:r>
            <a:endParaRPr sz="1800" dirty="0">
              <a:latin typeface="Book Antiqua"/>
              <a:cs typeface="Book Antiqua"/>
            </a:endParaRPr>
          </a:p>
          <a:p>
            <a:pPr marL="38100">
              <a:lnSpc>
                <a:spcPct val="100000"/>
              </a:lnSpc>
              <a:spcBef>
                <a:spcPts val="1889"/>
              </a:spcBef>
            </a:pPr>
            <a:r>
              <a:rPr lang="en-US" sz="1800" i="1" spc="-50" dirty="0" smtClean="0">
                <a:latin typeface="Book Antiqua"/>
                <a:cs typeface="Book Antiqua"/>
              </a:rPr>
              <a:t>         </a:t>
            </a:r>
            <a:r>
              <a:rPr sz="1800" i="1" spc="-50" dirty="0" smtClean="0">
                <a:latin typeface="Book Antiqua"/>
                <a:cs typeface="Book Antiqua"/>
              </a:rPr>
              <a:t>Y </a:t>
            </a:r>
            <a:r>
              <a:rPr sz="1800" i="1" spc="-150" dirty="0">
                <a:latin typeface="Book Antiqua"/>
                <a:cs typeface="Book Antiqua"/>
              </a:rPr>
              <a:t>= </a:t>
            </a:r>
            <a:r>
              <a:rPr sz="1800" i="1" spc="-185" dirty="0">
                <a:latin typeface="Calibri"/>
                <a:cs typeface="Calibri"/>
              </a:rPr>
              <a:t>f3</a:t>
            </a:r>
            <a:r>
              <a:rPr sz="1875" i="1" spc="-277" baseline="-31111" dirty="0">
                <a:latin typeface="Calibri"/>
                <a:cs typeface="Calibri"/>
              </a:rPr>
              <a:t>0 </a:t>
            </a:r>
            <a:r>
              <a:rPr sz="1800" i="1" spc="-150" dirty="0">
                <a:latin typeface="Book Antiqua"/>
                <a:cs typeface="Book Antiqua"/>
              </a:rPr>
              <a:t>+ </a:t>
            </a:r>
            <a:r>
              <a:rPr sz="1800" i="1" spc="-235" dirty="0">
                <a:latin typeface="Calibri"/>
                <a:cs typeface="Calibri"/>
              </a:rPr>
              <a:t>f3</a:t>
            </a:r>
            <a:r>
              <a:rPr sz="1875" i="1" spc="-352" baseline="-31111" dirty="0">
                <a:latin typeface="Calibri"/>
                <a:cs typeface="Calibri"/>
              </a:rPr>
              <a:t>1 </a:t>
            </a:r>
            <a:r>
              <a:rPr sz="1800" i="1" spc="-95" dirty="0">
                <a:latin typeface="Book Antiqua"/>
                <a:cs typeface="Book Antiqua"/>
              </a:rPr>
              <a:t>X</a:t>
            </a:r>
            <a:r>
              <a:rPr sz="1875" i="1" spc="-142" baseline="-31111" dirty="0">
                <a:latin typeface="Calibri"/>
                <a:cs typeface="Calibri"/>
              </a:rPr>
              <a:t>1 </a:t>
            </a:r>
            <a:r>
              <a:rPr sz="1800" i="1" spc="-150" dirty="0">
                <a:latin typeface="Book Antiqua"/>
                <a:cs typeface="Book Antiqua"/>
              </a:rPr>
              <a:t>+ </a:t>
            </a:r>
            <a:r>
              <a:rPr sz="1800" i="1" spc="-190" dirty="0">
                <a:latin typeface="Calibri"/>
                <a:cs typeface="Calibri"/>
              </a:rPr>
              <a:t>f3</a:t>
            </a:r>
            <a:r>
              <a:rPr sz="1875" i="1" spc="-284" baseline="-31111" dirty="0">
                <a:latin typeface="Calibri"/>
                <a:cs typeface="Calibri"/>
              </a:rPr>
              <a:t>2 </a:t>
            </a:r>
            <a:r>
              <a:rPr sz="1800" i="1" spc="-30" dirty="0">
                <a:latin typeface="Book Antiqua"/>
                <a:cs typeface="Book Antiqua"/>
              </a:rPr>
              <a:t>X</a:t>
            </a:r>
            <a:r>
              <a:rPr sz="1875" i="1" spc="-44" baseline="-31111" dirty="0">
                <a:latin typeface="Calibri"/>
                <a:cs typeface="Calibri"/>
              </a:rPr>
              <a:t>2 </a:t>
            </a:r>
            <a:r>
              <a:rPr sz="1800" i="1" spc="-150" dirty="0">
                <a:latin typeface="Book Antiqua"/>
                <a:cs typeface="Book Antiqua"/>
              </a:rPr>
              <a:t>+ </a:t>
            </a:r>
            <a:r>
              <a:rPr sz="1800" i="1" spc="-204" dirty="0">
                <a:latin typeface="Calibri"/>
                <a:cs typeface="Calibri"/>
              </a:rPr>
              <a:t>f3</a:t>
            </a:r>
            <a:r>
              <a:rPr sz="1875" i="1" spc="-307" baseline="-31111" dirty="0">
                <a:latin typeface="Calibri"/>
                <a:cs typeface="Calibri"/>
              </a:rPr>
              <a:t>3 </a:t>
            </a:r>
            <a:r>
              <a:rPr sz="1800" i="1" spc="-50" dirty="0">
                <a:latin typeface="Book Antiqua"/>
                <a:cs typeface="Book Antiqua"/>
              </a:rPr>
              <a:t>X</a:t>
            </a:r>
            <a:r>
              <a:rPr sz="1875" i="1" spc="-75" baseline="-31111" dirty="0">
                <a:latin typeface="Calibri"/>
                <a:cs typeface="Calibri"/>
              </a:rPr>
              <a:t>3 </a:t>
            </a:r>
            <a:r>
              <a:rPr sz="1800" i="1" spc="-150" dirty="0">
                <a:latin typeface="Book Antiqua"/>
                <a:cs typeface="Book Antiqua"/>
              </a:rPr>
              <a:t>+ </a:t>
            </a:r>
            <a:r>
              <a:rPr sz="1800" i="1" spc="-155" dirty="0">
                <a:latin typeface="Book Antiqua"/>
                <a:cs typeface="Book Antiqua"/>
              </a:rPr>
              <a:t>. . . </a:t>
            </a:r>
            <a:r>
              <a:rPr sz="1800" i="1" spc="-150" dirty="0">
                <a:latin typeface="Book Antiqua"/>
                <a:cs typeface="Book Antiqua"/>
              </a:rPr>
              <a:t>+ </a:t>
            </a:r>
            <a:r>
              <a:rPr sz="1800" i="1" spc="-175" dirty="0">
                <a:latin typeface="Calibri"/>
                <a:cs typeface="Calibri"/>
              </a:rPr>
              <a:t>f3</a:t>
            </a:r>
            <a:r>
              <a:rPr sz="1875" i="1" spc="-262" baseline="-31111" dirty="0">
                <a:latin typeface="Calibri"/>
                <a:cs typeface="Calibri"/>
              </a:rPr>
              <a:t>n </a:t>
            </a:r>
            <a:r>
              <a:rPr sz="1800" i="1" spc="-10" dirty="0">
                <a:latin typeface="Book Antiqua"/>
                <a:cs typeface="Book Antiqua"/>
              </a:rPr>
              <a:t>X</a:t>
            </a:r>
            <a:r>
              <a:rPr sz="1875" i="1" spc="-15" baseline="-31111" dirty="0">
                <a:latin typeface="Calibri"/>
                <a:cs typeface="Calibri"/>
              </a:rPr>
              <a:t>n </a:t>
            </a:r>
            <a:r>
              <a:rPr sz="1800" i="1" spc="-150" dirty="0">
                <a:latin typeface="Book Antiqua"/>
                <a:cs typeface="Book Antiqua"/>
              </a:rPr>
              <a:t>+</a:t>
            </a:r>
            <a:r>
              <a:rPr sz="1800" i="1" spc="90" dirty="0">
                <a:latin typeface="Book Antiqua"/>
                <a:cs typeface="Book Antiqua"/>
              </a:rPr>
              <a:t> </a:t>
            </a:r>
            <a:r>
              <a:rPr sz="1800" i="1" spc="-140" dirty="0">
                <a:latin typeface="Calibri"/>
                <a:cs typeface="Calibri"/>
              </a:rPr>
              <a:t>E</a:t>
            </a:r>
            <a:endParaRPr sz="1800" dirty="0">
              <a:latin typeface="Calibri"/>
              <a:cs typeface="Calibri"/>
            </a:endParaRPr>
          </a:p>
          <a:p>
            <a:pPr marL="38100">
              <a:lnSpc>
                <a:spcPct val="100000"/>
              </a:lnSpc>
              <a:spcBef>
                <a:spcPts val="1890"/>
              </a:spcBef>
            </a:pPr>
            <a:r>
              <a:rPr lang="en-US" spc="50" dirty="0" smtClean="0">
                <a:latin typeface="Courier New" panose="02070309020205020404" pitchFamily="49" charset="0"/>
                <a:cs typeface="Courier New" panose="02070309020205020404" pitchFamily="49" charset="0"/>
              </a:rPr>
              <a:t>   </a:t>
            </a:r>
            <a:r>
              <a:rPr spc="50" dirty="0" smtClean="0">
                <a:latin typeface="Courier New" panose="02070309020205020404" pitchFamily="49" charset="0"/>
                <a:cs typeface="Courier New" panose="02070309020205020404" pitchFamily="49" charset="0"/>
              </a:rPr>
              <a:t>import</a:t>
            </a:r>
            <a:r>
              <a:rPr spc="-5" dirty="0" smtClean="0">
                <a:latin typeface="Courier New" panose="02070309020205020404" pitchFamily="49" charset="0"/>
                <a:cs typeface="Courier New" panose="02070309020205020404" pitchFamily="49" charset="0"/>
              </a:rPr>
              <a:t> </a:t>
            </a:r>
            <a:r>
              <a:rPr spc="15" dirty="0">
                <a:latin typeface="Courier New" panose="02070309020205020404" pitchFamily="49" charset="0"/>
                <a:cs typeface="Courier New" panose="02070309020205020404" pitchFamily="49" charset="0"/>
              </a:rPr>
              <a:t>scipy</a:t>
            </a:r>
            <a:endParaRPr dirty="0">
              <a:latin typeface="Courier New" panose="02070309020205020404" pitchFamily="49" charset="0"/>
              <a:cs typeface="Courier New" panose="02070309020205020404" pitchFamily="49" charset="0"/>
            </a:endParaRPr>
          </a:p>
          <a:p>
            <a:pPr marL="38100">
              <a:lnSpc>
                <a:spcPct val="100000"/>
              </a:lnSpc>
              <a:spcBef>
                <a:spcPts val="15"/>
              </a:spcBef>
            </a:pPr>
            <a:r>
              <a:rPr lang="en-US" spc="75" dirty="0" smtClean="0">
                <a:latin typeface="Courier New" panose="02070309020205020404" pitchFamily="49" charset="0"/>
                <a:cs typeface="Courier New" panose="02070309020205020404" pitchFamily="49" charset="0"/>
              </a:rPr>
              <a:t>   </a:t>
            </a:r>
            <a:r>
              <a:rPr spc="75" dirty="0" smtClean="0">
                <a:latin typeface="Courier New" panose="02070309020205020404" pitchFamily="49" charset="0"/>
                <a:cs typeface="Courier New" panose="02070309020205020404" pitchFamily="49" charset="0"/>
              </a:rPr>
              <a:t>from </a:t>
            </a:r>
            <a:r>
              <a:rPr spc="15" dirty="0">
                <a:latin typeface="Courier New" panose="02070309020205020404" pitchFamily="49" charset="0"/>
                <a:cs typeface="Courier New" panose="02070309020205020404" pitchFamily="49" charset="0"/>
              </a:rPr>
              <a:t>scipy </a:t>
            </a:r>
            <a:r>
              <a:rPr spc="50" dirty="0">
                <a:latin typeface="Courier New" panose="02070309020205020404" pitchFamily="49" charset="0"/>
                <a:cs typeface="Courier New" panose="02070309020205020404" pitchFamily="49" charset="0"/>
              </a:rPr>
              <a:t>import</a:t>
            </a:r>
            <a:r>
              <a:rPr spc="-95" dirty="0">
                <a:latin typeface="Courier New" panose="02070309020205020404" pitchFamily="49" charset="0"/>
                <a:cs typeface="Courier New" panose="02070309020205020404" pitchFamily="49" charset="0"/>
              </a:rPr>
              <a:t> </a:t>
            </a:r>
            <a:r>
              <a:rPr spc="30" dirty="0">
                <a:latin typeface="Courier New" panose="02070309020205020404" pitchFamily="49" charset="0"/>
                <a:cs typeface="Courier New" panose="02070309020205020404" pitchFamily="49" charset="0"/>
              </a:rPr>
              <a:t>sparse</a:t>
            </a:r>
            <a:endParaRPr dirty="0">
              <a:latin typeface="Courier New" panose="02070309020205020404" pitchFamily="49" charset="0"/>
              <a:cs typeface="Courier New" panose="02070309020205020404" pitchFamily="49" charset="0"/>
            </a:endParaRPr>
          </a:p>
          <a:p>
            <a:pPr>
              <a:lnSpc>
                <a:spcPct val="100000"/>
              </a:lnSpc>
              <a:spcBef>
                <a:spcPts val="20"/>
              </a:spcBef>
            </a:pPr>
            <a:endParaRPr dirty="0">
              <a:latin typeface="Courier New" panose="02070309020205020404" pitchFamily="49" charset="0"/>
              <a:cs typeface="Courier New" panose="02070309020205020404" pitchFamily="49" charset="0"/>
            </a:endParaRPr>
          </a:p>
          <a:p>
            <a:pPr marL="38100">
              <a:lnSpc>
                <a:spcPct val="100000"/>
              </a:lnSpc>
            </a:pPr>
            <a:r>
              <a:rPr lang="en-US" spc="5" dirty="0" smtClean="0">
                <a:latin typeface="Courier New" panose="02070309020205020404" pitchFamily="49" charset="0"/>
                <a:cs typeface="Courier New" panose="02070309020205020404" pitchFamily="49" charset="0"/>
              </a:rPr>
              <a:t>   </a:t>
            </a:r>
            <a:r>
              <a:rPr spc="5" dirty="0" smtClean="0">
                <a:latin typeface="Courier New" panose="02070309020205020404" pitchFamily="49" charset="0"/>
                <a:cs typeface="Courier New" panose="02070309020205020404" pitchFamily="49" charset="0"/>
              </a:rPr>
              <a:t>n </a:t>
            </a:r>
            <a:r>
              <a:rPr spc="-150" dirty="0">
                <a:latin typeface="Courier New" panose="02070309020205020404" pitchFamily="49" charset="0"/>
                <a:cs typeface="Courier New" panose="02070309020205020404" pitchFamily="49" charset="0"/>
              </a:rPr>
              <a:t>=</a:t>
            </a:r>
            <a:r>
              <a:rPr spc="-10" dirty="0">
                <a:latin typeface="Courier New" panose="02070309020205020404" pitchFamily="49" charset="0"/>
                <a:cs typeface="Courier New" panose="02070309020205020404" pitchFamily="49" charset="0"/>
              </a:rPr>
              <a:t> </a:t>
            </a:r>
            <a:r>
              <a:rPr spc="35" dirty="0">
                <a:latin typeface="Courier New" panose="02070309020205020404" pitchFamily="49" charset="0"/>
                <a:cs typeface="Courier New" panose="02070309020205020404" pitchFamily="49" charset="0"/>
              </a:rPr>
              <a:t>200000</a:t>
            </a:r>
            <a:endParaRPr dirty="0">
              <a:latin typeface="Courier New" panose="02070309020205020404" pitchFamily="49" charset="0"/>
              <a:cs typeface="Courier New" panose="02070309020205020404" pitchFamily="49" charset="0"/>
            </a:endParaRPr>
          </a:p>
          <a:p>
            <a:pPr marL="38100" marR="372110">
              <a:lnSpc>
                <a:spcPct val="100699"/>
              </a:lnSpc>
            </a:pPr>
            <a:r>
              <a:rPr lang="en-US" spc="10" dirty="0" smtClean="0">
                <a:latin typeface="Courier New" panose="02070309020205020404" pitchFamily="49" charset="0"/>
                <a:cs typeface="Courier New" panose="02070309020205020404" pitchFamily="49" charset="0"/>
              </a:rPr>
              <a:t>   </a:t>
            </a:r>
            <a:r>
              <a:rPr spc="10" dirty="0" smtClean="0">
                <a:latin typeface="Courier New" panose="02070309020205020404" pitchFamily="49" charset="0"/>
                <a:cs typeface="Courier New" panose="02070309020205020404" pitchFamily="49" charset="0"/>
              </a:rPr>
              <a:t>matrix </a:t>
            </a:r>
            <a:r>
              <a:rPr spc="-150" dirty="0">
                <a:latin typeface="Courier New" panose="02070309020205020404" pitchFamily="49" charset="0"/>
                <a:cs typeface="Courier New" panose="02070309020205020404" pitchFamily="49" charset="0"/>
              </a:rPr>
              <a:t>= </a:t>
            </a:r>
            <a:r>
              <a:rPr spc="5" dirty="0">
                <a:latin typeface="Courier New" panose="02070309020205020404" pitchFamily="49" charset="0"/>
                <a:cs typeface="Courier New" panose="02070309020205020404" pitchFamily="49" charset="0"/>
              </a:rPr>
              <a:t>scipy.sparse.rand(n, </a:t>
            </a:r>
            <a:r>
              <a:rPr spc="-30" dirty="0">
                <a:latin typeface="Courier New" panose="02070309020205020404" pitchFamily="49" charset="0"/>
                <a:cs typeface="Courier New" panose="02070309020205020404" pitchFamily="49" charset="0"/>
              </a:rPr>
              <a:t>n, </a:t>
            </a:r>
            <a:r>
              <a:rPr spc="-10" dirty="0">
                <a:latin typeface="Courier New" panose="02070309020205020404" pitchFamily="49" charset="0"/>
                <a:cs typeface="Courier New" panose="02070309020205020404" pitchFamily="49" charset="0"/>
              </a:rPr>
              <a:t>density=.001)  </a:t>
            </a:r>
            <a:r>
              <a:rPr lang="en-US" spc="-10" dirty="0" smtClean="0">
                <a:latin typeface="Courier New" panose="02070309020205020404" pitchFamily="49" charset="0"/>
                <a:cs typeface="Courier New" panose="02070309020205020404" pitchFamily="49" charset="0"/>
              </a:rPr>
              <a:t>   </a:t>
            </a:r>
          </a:p>
          <a:p>
            <a:pPr marL="38100" marR="372110">
              <a:lnSpc>
                <a:spcPct val="100699"/>
              </a:lnSpc>
            </a:pPr>
            <a:r>
              <a:rPr lang="en-US" spc="-10" dirty="0" smtClean="0">
                <a:latin typeface="Courier New" panose="02070309020205020404" pitchFamily="49" charset="0"/>
                <a:cs typeface="Courier New" panose="02070309020205020404" pitchFamily="49" charset="0"/>
              </a:rPr>
              <a:t>   </a:t>
            </a:r>
            <a:r>
              <a:rPr spc="25" dirty="0" smtClean="0">
                <a:latin typeface="Courier New" panose="02070309020205020404" pitchFamily="49" charset="0"/>
                <a:cs typeface="Courier New" panose="02070309020205020404" pitchFamily="49" charset="0"/>
              </a:rPr>
              <a:t>print(matrix</a:t>
            </a:r>
            <a:r>
              <a:rPr spc="25"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10351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796875" cy="474489"/>
          </a:xfrm>
          <a:prstGeom prst="rect">
            <a:avLst/>
          </a:prstGeom>
        </p:spPr>
        <p:txBody>
          <a:bodyPr vert="horz" wrap="square" lIns="0" tIns="12700" rIns="0" bIns="0" rtlCol="0">
            <a:spAutoFit/>
          </a:bodyPr>
          <a:lstStyle/>
          <a:p>
            <a:pPr marL="12700">
              <a:lnSpc>
                <a:spcPct val="100000"/>
              </a:lnSpc>
              <a:spcBef>
                <a:spcPts val="100"/>
              </a:spcBef>
            </a:pPr>
            <a:r>
              <a:rPr sz="3000" spc="-70" dirty="0">
                <a:solidFill>
                  <a:schemeClr val="tx1"/>
                </a:solidFill>
                <a:latin typeface="+mj-lt"/>
                <a:cs typeface="Arial Narrow"/>
              </a:rPr>
              <a:t>How do </a:t>
            </a:r>
            <a:r>
              <a:rPr sz="3000" spc="-60" dirty="0">
                <a:solidFill>
                  <a:schemeClr val="tx1"/>
                </a:solidFill>
                <a:latin typeface="+mj-lt"/>
                <a:cs typeface="Arial Narrow"/>
              </a:rPr>
              <a:t>humans </a:t>
            </a:r>
            <a:r>
              <a:rPr sz="3000" spc="-65" dirty="0">
                <a:solidFill>
                  <a:schemeClr val="tx1"/>
                </a:solidFill>
                <a:latin typeface="+mj-lt"/>
                <a:cs typeface="Arial Narrow"/>
              </a:rPr>
              <a:t>analyze</a:t>
            </a:r>
            <a:r>
              <a:rPr sz="3000" spc="175" dirty="0">
                <a:solidFill>
                  <a:schemeClr val="tx1"/>
                </a:solidFill>
                <a:latin typeface="+mj-lt"/>
                <a:cs typeface="Arial Narrow"/>
              </a:rPr>
              <a:t> </a:t>
            </a:r>
            <a:r>
              <a:rPr sz="3000" spc="45" dirty="0">
                <a:solidFill>
                  <a:schemeClr val="tx1"/>
                </a:solidFill>
                <a:latin typeface="+mj-lt"/>
                <a:cs typeface="Arial Narrow"/>
              </a:rPr>
              <a:t>texts?</a:t>
            </a:r>
            <a:endParaRPr sz="3000" dirty="0">
              <a:solidFill>
                <a:schemeClr val="tx1"/>
              </a:solidFill>
              <a:latin typeface="+mj-lt"/>
              <a:cs typeface="Arial Narrow"/>
            </a:endParaRPr>
          </a:p>
        </p:txBody>
      </p:sp>
      <p:sp>
        <p:nvSpPr>
          <p:cNvPr id="3" name="object 3"/>
          <p:cNvSpPr txBox="1"/>
          <p:nvPr/>
        </p:nvSpPr>
        <p:spPr>
          <a:xfrm>
            <a:off x="384725" y="1177256"/>
            <a:ext cx="8182609" cy="1604285"/>
          </a:xfrm>
          <a:prstGeom prst="rect">
            <a:avLst/>
          </a:prstGeom>
        </p:spPr>
        <p:txBody>
          <a:bodyPr vert="horz" wrap="square" lIns="0" tIns="11430" rIns="0" bIns="0" rtlCol="0">
            <a:spAutoFit/>
          </a:bodyPr>
          <a:lstStyle/>
          <a:p>
            <a:pPr marL="12700" marR="5080">
              <a:lnSpc>
                <a:spcPct val="114599"/>
              </a:lnSpc>
              <a:spcBef>
                <a:spcPts val="90"/>
              </a:spcBef>
            </a:pPr>
            <a:r>
              <a:rPr lang="en-US" i="1" spc="100" dirty="0" smtClean="0">
                <a:latin typeface="Book Antiqua"/>
                <a:cs typeface="Book Antiqua"/>
              </a:rPr>
              <a:t>…as </a:t>
            </a:r>
            <a:r>
              <a:rPr lang="en-US" i="1" spc="100" dirty="0">
                <a:latin typeface="Book Antiqua"/>
                <a:cs typeface="Book Antiqua"/>
              </a:rPr>
              <a:t>President, I can’t be locked in a room someplace for the next year and just stay and do nothing. And every time I go into a crowd, I was with the parents of our fallen </a:t>
            </a:r>
            <a:r>
              <a:rPr lang="en-US" i="1" spc="100" dirty="0" smtClean="0">
                <a:latin typeface="Book Antiqua"/>
                <a:cs typeface="Book Antiqua"/>
              </a:rPr>
              <a:t>heroes… And </a:t>
            </a:r>
            <a:r>
              <a:rPr lang="en-US" i="1" spc="100" dirty="0">
                <a:latin typeface="Book Antiqua"/>
                <a:cs typeface="Book Antiqua"/>
              </a:rPr>
              <a:t>they came up to me and they would hug </a:t>
            </a:r>
            <a:r>
              <a:rPr lang="en-US" i="1" spc="100" dirty="0" smtClean="0">
                <a:latin typeface="Book Antiqua"/>
                <a:cs typeface="Book Antiqua"/>
              </a:rPr>
              <a:t>me… </a:t>
            </a:r>
            <a:r>
              <a:rPr lang="en-US" i="1" spc="100" dirty="0">
                <a:latin typeface="Book Antiqua"/>
                <a:cs typeface="Book Antiqua"/>
              </a:rPr>
              <a:t>and I’m not to not let them do it, to be honest with you</a:t>
            </a:r>
            <a:r>
              <a:rPr lang="en-US" i="1" spc="100" dirty="0" smtClean="0">
                <a:latin typeface="Book Antiqua"/>
                <a:cs typeface="Book Antiqua"/>
              </a:rPr>
              <a:t>.</a:t>
            </a:r>
            <a:endParaRPr lang="en-US" sz="1800" spc="-35" dirty="0" smtClean="0">
              <a:latin typeface="Book Antiqua"/>
              <a:cs typeface="Book Antiqua"/>
            </a:endParaRPr>
          </a:p>
          <a:p>
            <a:pPr marL="12700" marR="5080">
              <a:lnSpc>
                <a:spcPct val="114599"/>
              </a:lnSpc>
              <a:spcBef>
                <a:spcPts val="90"/>
              </a:spcBef>
            </a:pPr>
            <a:r>
              <a:rPr lang="en-US" sz="1800" spc="-40" dirty="0" smtClean="0">
                <a:latin typeface="Book Antiqua"/>
                <a:cs typeface="Book Antiqua"/>
              </a:rPr>
              <a:t>Donald Trump (Oct. 15, 2020)</a:t>
            </a:r>
            <a:endParaRPr sz="1800" dirty="0">
              <a:latin typeface="Book Antiqua"/>
              <a:cs typeface="Book Antiqua"/>
            </a:endParaRPr>
          </a:p>
        </p:txBody>
      </p:sp>
      <p:sp>
        <p:nvSpPr>
          <p:cNvPr id="4" name="object 4"/>
          <p:cNvSpPr txBox="1"/>
          <p:nvPr/>
        </p:nvSpPr>
        <p:spPr>
          <a:xfrm>
            <a:off x="384725" y="4016705"/>
            <a:ext cx="134112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Book Antiqua"/>
                <a:cs typeface="Book Antiqua"/>
              </a:rPr>
              <a:t>Close</a:t>
            </a:r>
            <a:r>
              <a:rPr sz="1800" spc="-75" dirty="0">
                <a:latin typeface="Book Antiqua"/>
                <a:cs typeface="Book Antiqua"/>
              </a:rPr>
              <a:t> </a:t>
            </a:r>
            <a:r>
              <a:rPr sz="1800" spc="-65" dirty="0">
                <a:latin typeface="Book Antiqua"/>
                <a:cs typeface="Book Antiqua"/>
              </a:rPr>
              <a:t>reading</a:t>
            </a:r>
            <a:endParaRPr sz="1800" dirty="0">
              <a:latin typeface="Book Antiqua"/>
              <a:cs typeface="Book Antiqua"/>
            </a:endParaRPr>
          </a:p>
        </p:txBody>
      </p:sp>
      <p:sp>
        <p:nvSpPr>
          <p:cNvPr id="5" name="object 5"/>
          <p:cNvSpPr/>
          <p:nvPr/>
        </p:nvSpPr>
        <p:spPr>
          <a:xfrm>
            <a:off x="3058724" y="2890111"/>
            <a:ext cx="2505863" cy="2013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0903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4873075" cy="474489"/>
          </a:xfrm>
          <a:prstGeom prst="rect">
            <a:avLst/>
          </a:prstGeom>
        </p:spPr>
        <p:txBody>
          <a:bodyPr vert="horz" wrap="square" lIns="0" tIns="12700" rIns="0" bIns="0" rtlCol="0">
            <a:spAutoFit/>
          </a:bodyPr>
          <a:lstStyle/>
          <a:p>
            <a:pPr marL="12700">
              <a:lnSpc>
                <a:spcPct val="100000"/>
              </a:lnSpc>
              <a:spcBef>
                <a:spcPts val="100"/>
              </a:spcBef>
            </a:pPr>
            <a:r>
              <a:rPr sz="3000" spc="-135" dirty="0">
                <a:solidFill>
                  <a:schemeClr val="tx1"/>
                </a:solidFill>
                <a:latin typeface="+mj-lt"/>
                <a:cs typeface="Arial Narrow"/>
              </a:rPr>
              <a:t>The </a:t>
            </a:r>
            <a:r>
              <a:rPr sz="3000" spc="-10" dirty="0">
                <a:solidFill>
                  <a:schemeClr val="tx1"/>
                </a:solidFill>
                <a:latin typeface="+mj-lt"/>
                <a:cs typeface="Arial Narrow"/>
              </a:rPr>
              <a:t>promise </a:t>
            </a:r>
            <a:r>
              <a:rPr sz="3000" spc="40" dirty="0">
                <a:solidFill>
                  <a:schemeClr val="tx1"/>
                </a:solidFill>
                <a:latin typeface="+mj-lt"/>
                <a:cs typeface="Arial Narrow"/>
              </a:rPr>
              <a:t>of </a:t>
            </a:r>
            <a:r>
              <a:rPr sz="3000" spc="45" dirty="0">
                <a:solidFill>
                  <a:schemeClr val="tx1"/>
                </a:solidFill>
                <a:latin typeface="+mj-lt"/>
                <a:cs typeface="Arial Narrow"/>
              </a:rPr>
              <a:t>distant</a:t>
            </a:r>
            <a:r>
              <a:rPr sz="3000" spc="35" dirty="0">
                <a:solidFill>
                  <a:schemeClr val="tx1"/>
                </a:solidFill>
                <a:latin typeface="+mj-lt"/>
                <a:cs typeface="Arial Narrow"/>
              </a:rPr>
              <a:t> </a:t>
            </a:r>
            <a:r>
              <a:rPr sz="3000" spc="-10" dirty="0">
                <a:solidFill>
                  <a:schemeClr val="tx1"/>
                </a:solidFill>
                <a:latin typeface="+mj-lt"/>
                <a:cs typeface="Arial Narrow"/>
              </a:rPr>
              <a:t>reading</a:t>
            </a:r>
            <a:endParaRPr sz="3000" dirty="0">
              <a:solidFill>
                <a:schemeClr val="tx1"/>
              </a:solidFill>
              <a:latin typeface="+mj-lt"/>
              <a:cs typeface="Arial Narrow"/>
            </a:endParaRPr>
          </a:p>
        </p:txBody>
      </p:sp>
      <p:sp>
        <p:nvSpPr>
          <p:cNvPr id="3" name="object 3"/>
          <p:cNvSpPr txBox="1"/>
          <p:nvPr/>
        </p:nvSpPr>
        <p:spPr>
          <a:xfrm>
            <a:off x="541544" y="1216355"/>
            <a:ext cx="4944856" cy="2518638"/>
          </a:xfrm>
          <a:prstGeom prst="rect">
            <a:avLst/>
          </a:prstGeom>
        </p:spPr>
        <p:txBody>
          <a:bodyPr vert="horz" wrap="square" lIns="0" tIns="12700" rIns="0" bIns="0" rtlCol="0">
            <a:spAutoFit/>
          </a:bodyPr>
          <a:lstStyle/>
          <a:p>
            <a:pPr marL="313055" indent="-300990">
              <a:lnSpc>
                <a:spcPct val="100000"/>
              </a:lnSpc>
              <a:spcBef>
                <a:spcPts val="100"/>
              </a:spcBef>
              <a:buChar char="-"/>
              <a:tabLst>
                <a:tab pos="312420" algn="l"/>
                <a:tab pos="313690" algn="l"/>
              </a:tabLst>
            </a:pPr>
            <a:r>
              <a:rPr sz="1800" spc="-100" dirty="0" smtClean="0">
                <a:latin typeface="Book Antiqua"/>
                <a:cs typeface="Book Antiqua"/>
              </a:rPr>
              <a:t>Scale/speed</a:t>
            </a:r>
            <a:endParaRPr lang="en-US" sz="1800" spc="-100" dirty="0" smtClean="0">
              <a:latin typeface="Book Antiqua"/>
              <a:cs typeface="Book Antiqua"/>
            </a:endParaRPr>
          </a:p>
          <a:p>
            <a:pPr marL="313055" indent="-300990">
              <a:lnSpc>
                <a:spcPct val="100000"/>
              </a:lnSpc>
              <a:spcBef>
                <a:spcPts val="100"/>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50" dirty="0" smtClean="0">
                <a:latin typeface="Book Antiqua"/>
                <a:cs typeface="Book Antiqua"/>
              </a:rPr>
              <a:t>Reproducibility</a:t>
            </a:r>
            <a:endParaRPr lang="en-US" sz="1800" spc="-50" dirty="0" smtClean="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40" dirty="0">
                <a:latin typeface="Book Antiqua"/>
                <a:cs typeface="Book Antiqua"/>
              </a:rPr>
              <a:t>Does </a:t>
            </a:r>
            <a:r>
              <a:rPr sz="1800" spc="-25" dirty="0">
                <a:latin typeface="Book Antiqua"/>
                <a:cs typeface="Book Antiqua"/>
              </a:rPr>
              <a:t>not </a:t>
            </a:r>
            <a:r>
              <a:rPr sz="1800" spc="-80" dirty="0">
                <a:latin typeface="Book Antiqua"/>
                <a:cs typeface="Book Antiqua"/>
              </a:rPr>
              <a:t>have </a:t>
            </a:r>
            <a:r>
              <a:rPr sz="1800" spc="-70" dirty="0">
                <a:latin typeface="Book Antiqua"/>
                <a:cs typeface="Book Antiqua"/>
              </a:rPr>
              <a:t>human</a:t>
            </a:r>
            <a:r>
              <a:rPr sz="1800" spc="130" dirty="0">
                <a:latin typeface="Book Antiqua"/>
                <a:cs typeface="Book Antiqua"/>
              </a:rPr>
              <a:t> </a:t>
            </a:r>
            <a:r>
              <a:rPr sz="1800" spc="-55" dirty="0" smtClean="0">
                <a:latin typeface="Book Antiqua"/>
                <a:cs typeface="Book Antiqua"/>
              </a:rPr>
              <a:t>biases</a:t>
            </a:r>
            <a:endParaRPr lang="en-US" sz="1800" spc="-55" dirty="0" smtClean="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70" dirty="0">
                <a:latin typeface="Book Antiqua"/>
                <a:cs typeface="Book Antiqua"/>
              </a:rPr>
              <a:t>Has </a:t>
            </a:r>
            <a:r>
              <a:rPr sz="1800" spc="-30" dirty="0">
                <a:latin typeface="Book Antiqua"/>
                <a:cs typeface="Book Antiqua"/>
              </a:rPr>
              <a:t>other </a:t>
            </a:r>
            <a:r>
              <a:rPr sz="1800" spc="10" dirty="0">
                <a:latin typeface="Book Antiqua"/>
                <a:cs typeface="Book Antiqua"/>
              </a:rPr>
              <a:t>(at </a:t>
            </a:r>
            <a:r>
              <a:rPr sz="1800" spc="-45" dirty="0">
                <a:latin typeface="Book Antiqua"/>
                <a:cs typeface="Book Antiqua"/>
              </a:rPr>
              <a:t>times </a:t>
            </a:r>
            <a:r>
              <a:rPr sz="1800" spc="-50" dirty="0">
                <a:latin typeface="Book Antiqua"/>
                <a:cs typeface="Book Antiqua"/>
              </a:rPr>
              <a:t>unknown)</a:t>
            </a:r>
            <a:r>
              <a:rPr sz="1800" spc="75" dirty="0">
                <a:latin typeface="Book Antiqua"/>
                <a:cs typeface="Book Antiqua"/>
              </a:rPr>
              <a:t> </a:t>
            </a:r>
            <a:r>
              <a:rPr sz="1800" spc="-55" dirty="0" smtClean="0">
                <a:latin typeface="Book Antiqua"/>
                <a:cs typeface="Book Antiqua"/>
              </a:rPr>
              <a:t>biases</a:t>
            </a:r>
            <a:endParaRPr lang="en-US" sz="1800" spc="-55" dirty="0" smtClean="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sz="1800" spc="-35" dirty="0">
                <a:latin typeface="Book Antiqua"/>
                <a:cs typeface="Book Antiqua"/>
              </a:rPr>
              <a:t>Consistent</a:t>
            </a:r>
            <a:endParaRPr sz="1800" dirty="0">
              <a:latin typeface="Book Antiqua"/>
              <a:cs typeface="Book Antiqua"/>
            </a:endParaRPr>
          </a:p>
        </p:txBody>
      </p:sp>
    </p:spTree>
    <p:extLst>
      <p:ext uri="{BB962C8B-B14F-4D97-AF65-F5344CB8AC3E}">
        <p14:creationId xmlns:p14="http://schemas.microsoft.com/office/powerpoint/2010/main" val="17536339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4873075" cy="474489"/>
          </a:xfrm>
          <a:prstGeom prst="rect">
            <a:avLst/>
          </a:prstGeom>
        </p:spPr>
        <p:txBody>
          <a:bodyPr vert="horz" wrap="square" lIns="0" tIns="12700" rIns="0" bIns="0" rtlCol="0">
            <a:spAutoFit/>
          </a:bodyPr>
          <a:lstStyle/>
          <a:p>
            <a:pPr marL="12700">
              <a:lnSpc>
                <a:spcPct val="100000"/>
              </a:lnSpc>
              <a:spcBef>
                <a:spcPts val="100"/>
              </a:spcBef>
            </a:pPr>
            <a:r>
              <a:rPr lang="en-US" sz="3000" spc="-135" dirty="0" smtClean="0">
                <a:solidFill>
                  <a:schemeClr val="tx1"/>
                </a:solidFill>
                <a:latin typeface="+mj-lt"/>
                <a:cs typeface="Arial Narrow"/>
              </a:rPr>
              <a:t>A simple representation of text</a:t>
            </a:r>
            <a:endParaRPr sz="3000" dirty="0">
              <a:solidFill>
                <a:schemeClr val="tx1"/>
              </a:solidFill>
              <a:latin typeface="+mj-lt"/>
              <a:cs typeface="Arial Narrow"/>
            </a:endParaRPr>
          </a:p>
        </p:txBody>
      </p:sp>
      <p:sp>
        <p:nvSpPr>
          <p:cNvPr id="3" name="object 3"/>
          <p:cNvSpPr txBox="1"/>
          <p:nvPr/>
        </p:nvSpPr>
        <p:spPr>
          <a:xfrm>
            <a:off x="541544" y="1216355"/>
            <a:ext cx="7459456" cy="1674817"/>
          </a:xfrm>
          <a:prstGeom prst="rect">
            <a:avLst/>
          </a:prstGeom>
        </p:spPr>
        <p:txBody>
          <a:bodyPr vert="horz" wrap="square" lIns="0" tIns="12700" rIns="0" bIns="0" rtlCol="0">
            <a:spAutoFit/>
          </a:bodyPr>
          <a:lstStyle/>
          <a:p>
            <a:pPr marL="313055" indent="-300990">
              <a:lnSpc>
                <a:spcPct val="100000"/>
              </a:lnSpc>
              <a:spcBef>
                <a:spcPts val="100"/>
              </a:spcBef>
              <a:buChar char="-"/>
              <a:tabLst>
                <a:tab pos="312420" algn="l"/>
                <a:tab pos="313690" algn="l"/>
              </a:tabLst>
            </a:pPr>
            <a:r>
              <a:rPr lang="en-US" sz="1800" spc="-100" dirty="0" smtClean="0">
                <a:latin typeface="Book Antiqua"/>
                <a:cs typeface="Book Antiqua"/>
              </a:rPr>
              <a:t>Corpus of </a:t>
            </a:r>
            <a:r>
              <a:rPr lang="en-US" sz="1800" i="1" spc="-100" dirty="0" smtClean="0">
                <a:latin typeface="Book Antiqua"/>
                <a:cs typeface="Book Antiqua"/>
              </a:rPr>
              <a:t>documents</a:t>
            </a:r>
            <a:endParaRPr sz="1800" i="1" dirty="0">
              <a:latin typeface="Book Antiqua"/>
              <a:cs typeface="Book Antiqua"/>
            </a:endParaRPr>
          </a:p>
          <a:p>
            <a:pPr marL="313055" indent="-300990">
              <a:lnSpc>
                <a:spcPct val="100000"/>
              </a:lnSpc>
              <a:spcBef>
                <a:spcPts val="15"/>
              </a:spcBef>
              <a:buChar char="-"/>
              <a:tabLst>
                <a:tab pos="312420" algn="l"/>
                <a:tab pos="313690" algn="l"/>
              </a:tabLst>
            </a:pPr>
            <a:endParaRPr lang="en-US" sz="1800" spc="-50" dirty="0" smtClean="0">
              <a:latin typeface="Book Antiqua"/>
              <a:cs typeface="Book Antiqua"/>
            </a:endParaRPr>
          </a:p>
          <a:p>
            <a:pPr marL="313055" indent="-300990">
              <a:lnSpc>
                <a:spcPct val="100000"/>
              </a:lnSpc>
              <a:spcBef>
                <a:spcPts val="15"/>
              </a:spcBef>
              <a:buChar char="-"/>
              <a:tabLst>
                <a:tab pos="312420" algn="l"/>
                <a:tab pos="313690" algn="l"/>
              </a:tabLst>
            </a:pPr>
            <a:r>
              <a:rPr lang="en-US" dirty="0">
                <a:latin typeface="Book Antiqua"/>
                <a:cs typeface="Book Antiqua"/>
              </a:rPr>
              <a:t>Objective: map raw text of each document </a:t>
            </a:r>
            <a:r>
              <a:rPr lang="en-US" i="1" dirty="0" err="1">
                <a:latin typeface="Book Antiqua"/>
                <a:cs typeface="Book Antiqua"/>
              </a:rPr>
              <a:t>i</a:t>
            </a:r>
            <a:r>
              <a:rPr lang="en-US" dirty="0">
                <a:latin typeface="Book Antiqua"/>
                <a:cs typeface="Book Antiqua"/>
              </a:rPr>
              <a:t> to some attribute</a:t>
            </a:r>
            <a:r>
              <a:rPr lang="en-US" dirty="0">
                <a:latin typeface="Book Antiqua" panose="02040602050305030304" pitchFamily="18" charset="0"/>
                <a:cs typeface="Book Antiqua"/>
              </a:rPr>
              <a:t> </a:t>
            </a:r>
            <a:r>
              <a:rPr lang="en-US" i="1" spc="-15" dirty="0" smtClean="0">
                <a:latin typeface="Book Antiqua" panose="02040602050305030304" pitchFamily="18" charset="0"/>
                <a:cs typeface="Arial" panose="020B0604020202020204" pitchFamily="34" charset="0"/>
              </a:rPr>
              <a:t>v</a:t>
            </a:r>
            <a:r>
              <a:rPr lang="en-US" i="1" spc="-22" baseline="-10416" dirty="0" smtClean="0">
                <a:latin typeface="Book Antiqua" panose="02040602050305030304" pitchFamily="18" charset="0"/>
                <a:cs typeface="Arial" panose="020B0604020202020204" pitchFamily="34" charset="0"/>
              </a:rPr>
              <a:t>i</a:t>
            </a:r>
            <a:endParaRPr lang="en-US" i="1" dirty="0">
              <a:latin typeface="Book Antiqua"/>
              <a:cs typeface="Book Antiqua"/>
            </a:endParaRPr>
          </a:p>
          <a:p>
            <a:pPr marL="313055" indent="-300990">
              <a:lnSpc>
                <a:spcPct val="100000"/>
              </a:lnSpc>
              <a:spcBef>
                <a:spcPts val="15"/>
              </a:spcBef>
              <a:buChar char="-"/>
              <a:tabLst>
                <a:tab pos="312420" algn="l"/>
                <a:tab pos="313690" algn="l"/>
              </a:tabLst>
            </a:pPr>
            <a:endParaRPr sz="1800" dirty="0">
              <a:latin typeface="Book Antiqua"/>
              <a:cs typeface="Book Antiqua"/>
            </a:endParaRPr>
          </a:p>
          <a:p>
            <a:pPr marL="313055" indent="-300990">
              <a:lnSpc>
                <a:spcPct val="100000"/>
              </a:lnSpc>
              <a:spcBef>
                <a:spcPts val="15"/>
              </a:spcBef>
              <a:buChar char="-"/>
              <a:tabLst>
                <a:tab pos="312420" algn="l"/>
                <a:tab pos="313690" algn="l"/>
              </a:tabLst>
            </a:pPr>
            <a:r>
              <a:rPr lang="en-US" spc="-40" dirty="0" smtClean="0">
                <a:latin typeface="Book Antiqua"/>
                <a:cs typeface="Book Antiqua"/>
              </a:rPr>
              <a:t>The estimated attribute</a:t>
            </a:r>
            <a:r>
              <a:rPr lang="en-US" spc="-25" dirty="0" smtClean="0">
                <a:latin typeface="Book Antiqua" panose="02040602050305030304" pitchFamily="18" charset="0"/>
                <a:cs typeface="Arial" panose="020B0604020202020204" pitchFamily="34" charset="0"/>
              </a:rPr>
              <a:t> </a:t>
            </a:r>
            <a:r>
              <a:rPr lang="en-US" i="1" spc="-215" dirty="0" err="1" smtClean="0">
                <a:latin typeface="Book Antiqua" panose="02040602050305030304" pitchFamily="18" charset="0"/>
                <a:cs typeface="Arial" panose="020B0604020202020204" pitchFamily="34" charset="0"/>
              </a:rPr>
              <a:t>v</a:t>
            </a:r>
            <a:r>
              <a:rPr lang="en-US" spc="-215" dirty="0" err="1" smtClean="0">
                <a:latin typeface="Book Antiqua" panose="02040602050305030304" pitchFamily="18" charset="0"/>
                <a:cs typeface="Arial" panose="020B0604020202020204" pitchFamily="34" charset="0"/>
              </a:rPr>
              <a:t>ˆ</a:t>
            </a:r>
            <a:r>
              <a:rPr lang="en-US" i="1" spc="-322" baseline="-10416" dirty="0" err="1" smtClean="0">
                <a:latin typeface="Book Antiqua" panose="02040602050305030304" pitchFamily="18" charset="0"/>
                <a:cs typeface="Arial" panose="020B0604020202020204" pitchFamily="34" charset="0"/>
              </a:rPr>
              <a:t>i</a:t>
            </a:r>
            <a:r>
              <a:rPr lang="en-US" i="1" spc="-322" baseline="-10416" dirty="0" smtClean="0">
                <a:latin typeface="Book Antiqua" panose="02040602050305030304" pitchFamily="18" charset="0"/>
                <a:cs typeface="Arial" panose="020B0604020202020204" pitchFamily="34" charset="0"/>
              </a:rPr>
              <a:t> </a:t>
            </a:r>
            <a:r>
              <a:rPr lang="en-US" spc="-40" dirty="0" smtClean="0">
                <a:latin typeface="Book Antiqua" panose="02040602050305030304" pitchFamily="18" charset="0"/>
                <a:cs typeface="Book Antiqua"/>
              </a:rPr>
              <a:t> </a:t>
            </a:r>
            <a:r>
              <a:rPr lang="en-US" spc="-40" dirty="0" smtClean="0">
                <a:latin typeface="Book Antiqua"/>
                <a:cs typeface="Book Antiqua"/>
              </a:rPr>
              <a:t>can then be used for descriptive or causal analysis</a:t>
            </a:r>
            <a:endParaRPr lang="en-US" sz="1800" spc="-40" dirty="0" smtClean="0">
              <a:latin typeface="Book Antiqua"/>
              <a:cs typeface="Book Antiqua"/>
            </a:endParaRPr>
          </a:p>
        </p:txBody>
      </p:sp>
    </p:spTree>
    <p:extLst>
      <p:ext uri="{BB962C8B-B14F-4D97-AF65-F5344CB8AC3E}">
        <p14:creationId xmlns:p14="http://schemas.microsoft.com/office/powerpoint/2010/main" val="3557923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4538"/>
            <a:ext cx="3785295" cy="468427"/>
          </a:xfrm>
          <a:prstGeom prst="rect">
            <a:avLst/>
          </a:prstGeom>
        </p:spPr>
        <p:txBody>
          <a:bodyPr vert="horz" wrap="square" lIns="0" tIns="6697" rIns="0" bIns="0" rtlCol="0">
            <a:spAutoFit/>
          </a:bodyPr>
          <a:lstStyle/>
          <a:p>
            <a:pPr marL="6697">
              <a:spcBef>
                <a:spcPts val="53"/>
              </a:spcBef>
            </a:pPr>
            <a:r>
              <a:rPr sz="3000" spc="-3" dirty="0">
                <a:solidFill>
                  <a:schemeClr val="tx1"/>
                </a:solidFill>
              </a:rPr>
              <a:t>Movie</a:t>
            </a:r>
            <a:r>
              <a:rPr sz="3000" spc="-37" dirty="0">
                <a:solidFill>
                  <a:schemeClr val="tx1"/>
                </a:solidFill>
              </a:rPr>
              <a:t> </a:t>
            </a:r>
            <a:r>
              <a:rPr sz="3000" spc="-11" dirty="0">
                <a:solidFill>
                  <a:schemeClr val="tx1"/>
                </a:solidFill>
              </a:rPr>
              <a:t>revenues</a:t>
            </a:r>
          </a:p>
        </p:txBody>
      </p:sp>
      <p:sp>
        <p:nvSpPr>
          <p:cNvPr id="3" name="object 3"/>
          <p:cNvSpPr txBox="1"/>
          <p:nvPr/>
        </p:nvSpPr>
        <p:spPr>
          <a:xfrm>
            <a:off x="381000" y="1809750"/>
            <a:ext cx="3130562" cy="774200"/>
          </a:xfrm>
          <a:prstGeom prst="rect">
            <a:avLst/>
          </a:prstGeom>
        </p:spPr>
        <p:txBody>
          <a:bodyPr vert="horz" wrap="square" lIns="0" tIns="17413" rIns="0" bIns="0" rtlCol="0">
            <a:spAutoFit/>
          </a:bodyPr>
          <a:lstStyle/>
          <a:p>
            <a:pPr marL="6697" marR="2679">
              <a:lnSpc>
                <a:spcPts val="2267"/>
              </a:lnSpc>
              <a:spcBef>
                <a:spcPts val="137"/>
              </a:spcBef>
            </a:pPr>
            <a:r>
              <a:rPr spc="16" dirty="0">
                <a:latin typeface="Book Antiqua" panose="02040602050305030304" pitchFamily="18" charset="0"/>
                <a:cs typeface="Arial"/>
              </a:rPr>
              <a:t>Input: </a:t>
            </a:r>
            <a:r>
              <a:rPr dirty="0">
                <a:latin typeface="Book Antiqua" panose="02040602050305030304" pitchFamily="18" charset="0"/>
                <a:cs typeface="Arial"/>
              </a:rPr>
              <a:t>text of</a:t>
            </a:r>
            <a:r>
              <a:rPr spc="-47" dirty="0">
                <a:latin typeface="Book Antiqua" panose="02040602050305030304" pitchFamily="18" charset="0"/>
                <a:cs typeface="Arial"/>
              </a:rPr>
              <a:t> </a:t>
            </a:r>
            <a:r>
              <a:rPr spc="-3" dirty="0">
                <a:latin typeface="Book Antiqua" panose="02040602050305030304" pitchFamily="18" charset="0"/>
                <a:cs typeface="Arial"/>
              </a:rPr>
              <a:t>movie  </a:t>
            </a:r>
            <a:r>
              <a:rPr spc="-8" dirty="0">
                <a:latin typeface="Book Antiqua" panose="02040602050305030304" pitchFamily="18" charset="0"/>
                <a:cs typeface="Arial"/>
              </a:rPr>
              <a:t>review</a:t>
            </a:r>
            <a:endParaRPr dirty="0">
              <a:latin typeface="Book Antiqua" panose="02040602050305030304" pitchFamily="18" charset="0"/>
              <a:cs typeface="Arial"/>
            </a:endParaRPr>
          </a:p>
          <a:p>
            <a:pPr marL="6697" marR="127237">
              <a:lnSpc>
                <a:spcPts val="2267"/>
              </a:lnSpc>
              <a:spcBef>
                <a:spcPts val="1266"/>
              </a:spcBef>
            </a:pPr>
            <a:r>
              <a:rPr spc="13" dirty="0">
                <a:latin typeface="Book Antiqua" panose="02040602050305030304" pitchFamily="18" charset="0"/>
                <a:cs typeface="Arial"/>
              </a:rPr>
              <a:t>Output: </a:t>
            </a:r>
            <a:r>
              <a:rPr spc="34" dirty="0">
                <a:latin typeface="Book Antiqua" panose="02040602050305030304" pitchFamily="18" charset="0"/>
                <a:cs typeface="Arial"/>
              </a:rPr>
              <a:t>box</a:t>
            </a:r>
            <a:r>
              <a:rPr spc="-45" dirty="0">
                <a:latin typeface="Book Antiqua" panose="02040602050305030304" pitchFamily="18" charset="0"/>
                <a:cs typeface="Arial"/>
              </a:rPr>
              <a:t> </a:t>
            </a:r>
            <a:r>
              <a:rPr spc="11" dirty="0">
                <a:latin typeface="Book Antiqua" panose="02040602050305030304" pitchFamily="18" charset="0"/>
                <a:cs typeface="Arial"/>
              </a:rPr>
              <a:t>office  </a:t>
            </a:r>
            <a:r>
              <a:rPr spc="-5" dirty="0">
                <a:latin typeface="Book Antiqua" panose="02040602050305030304" pitchFamily="18" charset="0"/>
                <a:cs typeface="Arial"/>
              </a:rPr>
              <a:t>revenue</a:t>
            </a:r>
            <a:endParaRPr dirty="0">
              <a:latin typeface="Book Antiqua" panose="02040602050305030304" pitchFamily="18" charset="0"/>
              <a:cs typeface="Arial"/>
            </a:endParaRPr>
          </a:p>
        </p:txBody>
      </p:sp>
      <p:sp>
        <p:nvSpPr>
          <p:cNvPr id="4" name="object 4"/>
          <p:cNvSpPr txBox="1"/>
          <p:nvPr/>
        </p:nvSpPr>
        <p:spPr>
          <a:xfrm>
            <a:off x="2160985" y="4721572"/>
            <a:ext cx="5123073" cy="152828"/>
          </a:xfrm>
          <a:prstGeom prst="rect">
            <a:avLst/>
          </a:prstGeom>
        </p:spPr>
        <p:txBody>
          <a:bodyPr vert="horz" wrap="square" lIns="0" tIns="6697" rIns="0" bIns="0" rtlCol="0">
            <a:spAutoFit/>
          </a:bodyPr>
          <a:lstStyle/>
          <a:p>
            <a:pPr marL="6697">
              <a:spcBef>
                <a:spcPts val="53"/>
              </a:spcBef>
            </a:pPr>
            <a:r>
              <a:rPr sz="949" spc="-3" dirty="0">
                <a:solidFill>
                  <a:srgbClr val="FF40FF"/>
                </a:solidFill>
                <a:latin typeface="Book Antiqua" panose="02040602050305030304" pitchFamily="18" charset="0"/>
                <a:cs typeface="Arial"/>
              </a:rPr>
              <a:t>Joshi </a:t>
            </a:r>
            <a:r>
              <a:rPr sz="949" dirty="0">
                <a:solidFill>
                  <a:srgbClr val="FF40FF"/>
                </a:solidFill>
                <a:latin typeface="Book Antiqua" panose="02040602050305030304" pitchFamily="18" charset="0"/>
                <a:cs typeface="Arial"/>
              </a:rPr>
              <a:t>et </a:t>
            </a:r>
            <a:r>
              <a:rPr sz="949" spc="-3" dirty="0">
                <a:solidFill>
                  <a:srgbClr val="FF40FF"/>
                </a:solidFill>
                <a:latin typeface="Book Antiqua" panose="02040602050305030304" pitchFamily="18" charset="0"/>
                <a:cs typeface="Arial"/>
              </a:rPr>
              <a:t>al. (2010), </a:t>
            </a:r>
            <a:r>
              <a:rPr sz="949" spc="-13" dirty="0">
                <a:solidFill>
                  <a:srgbClr val="FF40FF"/>
                </a:solidFill>
                <a:latin typeface="Book Antiqua" panose="02040602050305030304" pitchFamily="18" charset="0"/>
                <a:cs typeface="Arial"/>
              </a:rPr>
              <a:t>"Movie </a:t>
            </a:r>
            <a:r>
              <a:rPr sz="949" spc="-8" dirty="0">
                <a:solidFill>
                  <a:srgbClr val="FF40FF"/>
                </a:solidFill>
                <a:latin typeface="Book Antiqua" panose="02040602050305030304" pitchFamily="18" charset="0"/>
                <a:cs typeface="Arial"/>
              </a:rPr>
              <a:t>Reviews </a:t>
            </a:r>
            <a:r>
              <a:rPr sz="949" spc="16" dirty="0">
                <a:solidFill>
                  <a:srgbClr val="FF40FF"/>
                </a:solidFill>
                <a:latin typeface="Book Antiqua" panose="02040602050305030304" pitchFamily="18" charset="0"/>
                <a:cs typeface="Arial"/>
              </a:rPr>
              <a:t>and </a:t>
            </a:r>
            <a:r>
              <a:rPr sz="949" spc="-8" dirty="0">
                <a:solidFill>
                  <a:srgbClr val="FF40FF"/>
                </a:solidFill>
                <a:latin typeface="Book Antiqua" panose="02040602050305030304" pitchFamily="18" charset="0"/>
                <a:cs typeface="Arial"/>
              </a:rPr>
              <a:t>Revenues: </a:t>
            </a:r>
            <a:r>
              <a:rPr sz="949" spc="-3" dirty="0">
                <a:solidFill>
                  <a:srgbClr val="FF40FF"/>
                </a:solidFill>
                <a:latin typeface="Book Antiqua" panose="02040602050305030304" pitchFamily="18" charset="0"/>
                <a:cs typeface="Arial"/>
              </a:rPr>
              <a:t>An Experiment in </a:t>
            </a:r>
            <a:r>
              <a:rPr sz="949" spc="-40" dirty="0">
                <a:solidFill>
                  <a:srgbClr val="FF40FF"/>
                </a:solidFill>
                <a:latin typeface="Book Antiqua" panose="02040602050305030304" pitchFamily="18" charset="0"/>
                <a:cs typeface="Arial"/>
              </a:rPr>
              <a:t>Text </a:t>
            </a:r>
            <a:r>
              <a:rPr sz="949" spc="3" dirty="0">
                <a:solidFill>
                  <a:srgbClr val="FF40FF"/>
                </a:solidFill>
                <a:latin typeface="Book Antiqua" panose="02040602050305030304" pitchFamily="18" charset="0"/>
                <a:cs typeface="Arial"/>
              </a:rPr>
              <a:t>Regression”</a:t>
            </a:r>
            <a:r>
              <a:rPr sz="949" spc="140" dirty="0">
                <a:solidFill>
                  <a:srgbClr val="FF40FF"/>
                </a:solidFill>
                <a:latin typeface="Book Antiqua" panose="02040602050305030304" pitchFamily="18" charset="0"/>
                <a:cs typeface="Arial"/>
              </a:rPr>
              <a:t> </a:t>
            </a:r>
            <a:r>
              <a:rPr sz="949" spc="-3" dirty="0">
                <a:solidFill>
                  <a:srgbClr val="FF40FF"/>
                </a:solidFill>
                <a:latin typeface="Book Antiqua" panose="02040602050305030304" pitchFamily="18" charset="0"/>
                <a:cs typeface="Arial"/>
              </a:rPr>
              <a:t>(NAACL)</a:t>
            </a:r>
            <a:endParaRPr sz="949" dirty="0">
              <a:latin typeface="Book Antiqua" panose="02040602050305030304" pitchFamily="18" charset="0"/>
              <a:cs typeface="Arial"/>
            </a:endParaRPr>
          </a:p>
        </p:txBody>
      </p:sp>
      <p:pic>
        <p:nvPicPr>
          <p:cNvPr id="1026" name="Picture 2" descr="Avengers: Endgame (2019) - IM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954" y="193971"/>
            <a:ext cx="2703104" cy="4005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789" y="431834"/>
            <a:ext cx="5313945" cy="468427"/>
          </a:xfrm>
          <a:prstGeom prst="rect">
            <a:avLst/>
          </a:prstGeom>
        </p:spPr>
        <p:txBody>
          <a:bodyPr vert="horz" wrap="square" lIns="0" tIns="6697" rIns="0" bIns="0" rtlCol="0">
            <a:spAutoFit/>
          </a:bodyPr>
          <a:lstStyle/>
          <a:p>
            <a:pPr marL="6697">
              <a:spcBef>
                <a:spcPts val="53"/>
              </a:spcBef>
            </a:pPr>
            <a:r>
              <a:rPr sz="3000" spc="55" dirty="0">
                <a:solidFill>
                  <a:schemeClr val="tx1"/>
                </a:solidFill>
              </a:rPr>
              <a:t>Geographical</a:t>
            </a:r>
            <a:r>
              <a:rPr sz="3000" spc="-21" dirty="0">
                <a:solidFill>
                  <a:schemeClr val="tx1"/>
                </a:solidFill>
              </a:rPr>
              <a:t> </a:t>
            </a:r>
            <a:r>
              <a:rPr sz="3000" spc="29" dirty="0">
                <a:solidFill>
                  <a:schemeClr val="tx1"/>
                </a:solidFill>
              </a:rPr>
              <a:t>location</a:t>
            </a:r>
          </a:p>
        </p:txBody>
      </p:sp>
      <p:sp>
        <p:nvSpPr>
          <p:cNvPr id="4" name="object 4"/>
          <p:cNvSpPr txBox="1"/>
          <p:nvPr/>
        </p:nvSpPr>
        <p:spPr>
          <a:xfrm>
            <a:off x="2067223" y="4721572"/>
            <a:ext cx="5312271" cy="298894"/>
          </a:xfrm>
          <a:prstGeom prst="rect">
            <a:avLst/>
          </a:prstGeom>
        </p:spPr>
        <p:txBody>
          <a:bodyPr vert="horz" wrap="square" lIns="0" tIns="6697" rIns="0" bIns="0" rtlCol="0">
            <a:spAutoFit/>
          </a:bodyPr>
          <a:lstStyle/>
          <a:p>
            <a:pPr marL="6697">
              <a:spcBef>
                <a:spcPts val="53"/>
              </a:spcBef>
            </a:pPr>
            <a:r>
              <a:rPr sz="949" spc="-3" dirty="0">
                <a:solidFill>
                  <a:srgbClr val="FF40FF"/>
                </a:solidFill>
                <a:latin typeface="Book Antiqua" panose="02040602050305030304" pitchFamily="18" charset="0"/>
                <a:cs typeface="Arial"/>
              </a:rPr>
              <a:t>Wing </a:t>
            </a:r>
            <a:r>
              <a:rPr sz="949" spc="16" dirty="0">
                <a:solidFill>
                  <a:srgbClr val="FF40FF"/>
                </a:solidFill>
                <a:latin typeface="Book Antiqua" panose="02040602050305030304" pitchFamily="18" charset="0"/>
                <a:cs typeface="Arial"/>
              </a:rPr>
              <a:t>and Baldridge </a:t>
            </a:r>
            <a:r>
              <a:rPr sz="949" spc="-3" dirty="0">
                <a:solidFill>
                  <a:srgbClr val="FF40FF"/>
                </a:solidFill>
                <a:latin typeface="Book Antiqua" panose="02040602050305030304" pitchFamily="18" charset="0"/>
                <a:cs typeface="Arial"/>
              </a:rPr>
              <a:t>(2011), </a:t>
            </a:r>
            <a:r>
              <a:rPr sz="949" spc="5" dirty="0">
                <a:solidFill>
                  <a:srgbClr val="FF40FF"/>
                </a:solidFill>
                <a:latin typeface="Book Antiqua" panose="02040602050305030304" pitchFamily="18" charset="0"/>
                <a:cs typeface="Arial"/>
              </a:rPr>
              <a:t>“Simple </a:t>
            </a:r>
            <a:r>
              <a:rPr sz="949" spc="8" dirty="0">
                <a:solidFill>
                  <a:srgbClr val="FF40FF"/>
                </a:solidFill>
                <a:latin typeface="Book Antiqua" panose="02040602050305030304" pitchFamily="18" charset="0"/>
                <a:cs typeface="Arial"/>
              </a:rPr>
              <a:t>supervised </a:t>
            </a:r>
            <a:r>
              <a:rPr sz="949" spc="11" dirty="0">
                <a:solidFill>
                  <a:srgbClr val="FF40FF"/>
                </a:solidFill>
                <a:latin typeface="Book Antiqua" panose="02040602050305030304" pitchFamily="18" charset="0"/>
                <a:cs typeface="Arial"/>
              </a:rPr>
              <a:t>document </a:t>
            </a:r>
            <a:r>
              <a:rPr sz="949" spc="8" dirty="0">
                <a:solidFill>
                  <a:srgbClr val="FF40FF"/>
                </a:solidFill>
                <a:latin typeface="Book Antiqua" panose="02040602050305030304" pitchFamily="18" charset="0"/>
                <a:cs typeface="Arial"/>
              </a:rPr>
              <a:t>geolocation </a:t>
            </a:r>
            <a:r>
              <a:rPr sz="949" spc="-3" dirty="0">
                <a:solidFill>
                  <a:srgbClr val="FF40FF"/>
                </a:solidFill>
                <a:latin typeface="Book Antiqua" panose="02040602050305030304" pitchFamily="18" charset="0"/>
                <a:cs typeface="Arial"/>
              </a:rPr>
              <a:t>with </a:t>
            </a:r>
            <a:r>
              <a:rPr sz="949" spc="18" dirty="0">
                <a:solidFill>
                  <a:srgbClr val="FF40FF"/>
                </a:solidFill>
                <a:latin typeface="Book Antiqua" panose="02040602050305030304" pitchFamily="18" charset="0"/>
                <a:cs typeface="Arial"/>
              </a:rPr>
              <a:t>geodesic </a:t>
            </a:r>
            <a:r>
              <a:rPr sz="949" spc="24" dirty="0">
                <a:solidFill>
                  <a:srgbClr val="FF40FF"/>
                </a:solidFill>
                <a:latin typeface="Book Antiqua" panose="02040602050305030304" pitchFamily="18" charset="0"/>
                <a:cs typeface="Arial"/>
              </a:rPr>
              <a:t>grids”</a:t>
            </a:r>
            <a:r>
              <a:rPr sz="949" spc="40" dirty="0">
                <a:solidFill>
                  <a:srgbClr val="FF40FF"/>
                </a:solidFill>
                <a:latin typeface="Book Antiqua" panose="02040602050305030304" pitchFamily="18" charset="0"/>
                <a:cs typeface="Arial"/>
              </a:rPr>
              <a:t> </a:t>
            </a:r>
            <a:r>
              <a:rPr sz="949" spc="-3" dirty="0">
                <a:solidFill>
                  <a:srgbClr val="FF40FF"/>
                </a:solidFill>
                <a:latin typeface="Book Antiqua" panose="02040602050305030304" pitchFamily="18" charset="0"/>
                <a:cs typeface="Arial"/>
              </a:rPr>
              <a:t>(ACL)</a:t>
            </a:r>
            <a:endParaRPr sz="949" dirty="0">
              <a:latin typeface="Book Antiqua" panose="02040602050305030304" pitchFamily="18" charset="0"/>
              <a:cs typeface="Arial"/>
            </a:endParaRPr>
          </a:p>
        </p:txBody>
      </p:sp>
      <p:sp>
        <p:nvSpPr>
          <p:cNvPr id="6" name="object 6"/>
          <p:cNvSpPr txBox="1"/>
          <p:nvPr/>
        </p:nvSpPr>
        <p:spPr>
          <a:xfrm>
            <a:off x="5431165" y="4254275"/>
            <a:ext cx="1192783" cy="152828"/>
          </a:xfrm>
          <a:prstGeom prst="rect">
            <a:avLst/>
          </a:prstGeom>
        </p:spPr>
        <p:txBody>
          <a:bodyPr vert="horz" wrap="square" lIns="0" tIns="6697" rIns="0" bIns="0" rtlCol="0">
            <a:spAutoFit/>
          </a:bodyPr>
          <a:lstStyle/>
          <a:p>
            <a:pPr marL="6697">
              <a:spcBef>
                <a:spcPts val="53"/>
              </a:spcBef>
            </a:pPr>
            <a:r>
              <a:rPr sz="949" spc="11" dirty="0">
                <a:latin typeface="Arial"/>
                <a:cs typeface="Arial"/>
                <a:hlinkClick r:id="rId3"/>
              </a:rPr>
              <a:t>http://popvssoda.com</a:t>
            </a:r>
            <a:endParaRPr sz="949" dirty="0">
              <a:latin typeface="Arial"/>
              <a:cs typeface="Arial"/>
            </a:endParaRPr>
          </a:p>
        </p:txBody>
      </p:sp>
      <p:sp>
        <p:nvSpPr>
          <p:cNvPr id="7" name="object 3"/>
          <p:cNvSpPr txBox="1"/>
          <p:nvPr/>
        </p:nvSpPr>
        <p:spPr>
          <a:xfrm>
            <a:off x="390789" y="1809750"/>
            <a:ext cx="3130562" cy="774200"/>
          </a:xfrm>
          <a:prstGeom prst="rect">
            <a:avLst/>
          </a:prstGeom>
        </p:spPr>
        <p:txBody>
          <a:bodyPr vert="horz" wrap="square" lIns="0" tIns="17413" rIns="0" bIns="0" rtlCol="0">
            <a:spAutoFit/>
          </a:bodyPr>
          <a:lstStyle/>
          <a:p>
            <a:pPr marL="6697" marR="2679">
              <a:lnSpc>
                <a:spcPts val="2267"/>
              </a:lnSpc>
              <a:spcBef>
                <a:spcPts val="137"/>
              </a:spcBef>
            </a:pPr>
            <a:r>
              <a:rPr spc="16" dirty="0">
                <a:latin typeface="Book Antiqua" panose="02040602050305030304" pitchFamily="18" charset="0"/>
                <a:cs typeface="Arial"/>
              </a:rPr>
              <a:t>Input: </a:t>
            </a:r>
            <a:r>
              <a:rPr lang="en-US" dirty="0" smtClean="0">
                <a:latin typeface="Book Antiqua" panose="02040602050305030304" pitchFamily="18" charset="0"/>
                <a:cs typeface="Arial"/>
              </a:rPr>
              <a:t>tweet</a:t>
            </a:r>
            <a:endParaRPr dirty="0">
              <a:latin typeface="Book Antiqua" panose="02040602050305030304" pitchFamily="18" charset="0"/>
              <a:cs typeface="Arial"/>
            </a:endParaRPr>
          </a:p>
          <a:p>
            <a:pPr marL="6697" marR="127237">
              <a:lnSpc>
                <a:spcPts val="2267"/>
              </a:lnSpc>
              <a:spcBef>
                <a:spcPts val="1266"/>
              </a:spcBef>
            </a:pPr>
            <a:r>
              <a:rPr spc="13" dirty="0">
                <a:latin typeface="Book Antiqua" panose="02040602050305030304" pitchFamily="18" charset="0"/>
                <a:cs typeface="Arial"/>
              </a:rPr>
              <a:t>Output: </a:t>
            </a:r>
            <a:r>
              <a:rPr lang="en-US" spc="34" dirty="0" smtClean="0">
                <a:latin typeface="Book Antiqua" panose="02040602050305030304" pitchFamily="18" charset="0"/>
                <a:cs typeface="Arial"/>
              </a:rPr>
              <a:t>latitude, longitude</a:t>
            </a:r>
            <a:endParaRPr dirty="0">
              <a:latin typeface="Book Antiqua" panose="02040602050305030304" pitchFamily="18" charset="0"/>
              <a:cs typeface="Arial"/>
            </a:endParaRPr>
          </a:p>
        </p:txBody>
      </p:sp>
      <p:pic>
        <p:nvPicPr>
          <p:cNvPr id="8" name="Picture 7"/>
          <p:cNvPicPr>
            <a:picLocks noChangeAspect="1"/>
          </p:cNvPicPr>
          <p:nvPr/>
        </p:nvPicPr>
        <p:blipFill>
          <a:blip r:embed="rId4"/>
          <a:stretch>
            <a:fillRect/>
          </a:stretch>
        </p:blipFill>
        <p:spPr>
          <a:xfrm>
            <a:off x="3733800" y="835513"/>
            <a:ext cx="4587514" cy="34099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665387" y="2477988"/>
            <a:ext cx="103808" cy="225925"/>
          </a:xfrm>
          <a:prstGeom prst="rect">
            <a:avLst/>
          </a:prstGeom>
        </p:spPr>
        <p:txBody>
          <a:bodyPr vert="horz" wrap="square" lIns="0" tIns="6697" rIns="0" bIns="0" rtlCol="0">
            <a:spAutoFit/>
          </a:bodyPr>
          <a:lstStyle/>
          <a:p>
            <a:pPr marL="6697">
              <a:spcBef>
                <a:spcPts val="53"/>
              </a:spcBef>
            </a:pPr>
            <a:r>
              <a:rPr sz="1424" spc="211" dirty="0">
                <a:latin typeface="Arial"/>
                <a:cs typeface="Arial"/>
              </a:rPr>
              <a:t>•</a:t>
            </a:r>
            <a:endParaRPr sz="1424">
              <a:latin typeface="Arial"/>
              <a:cs typeface="Arial"/>
            </a:endParaRPr>
          </a:p>
        </p:txBody>
      </p:sp>
      <p:sp>
        <p:nvSpPr>
          <p:cNvPr id="4" name="object 4"/>
          <p:cNvSpPr txBox="1"/>
          <p:nvPr/>
        </p:nvSpPr>
        <p:spPr>
          <a:xfrm>
            <a:off x="1899791" y="2444502"/>
            <a:ext cx="4256447" cy="298830"/>
          </a:xfrm>
          <a:prstGeom prst="rect">
            <a:avLst/>
          </a:prstGeom>
        </p:spPr>
        <p:txBody>
          <a:bodyPr vert="horz" wrap="square" lIns="0" tIns="6697" rIns="0" bIns="0" rtlCol="0">
            <a:spAutoFit/>
          </a:bodyPr>
          <a:lstStyle/>
          <a:p>
            <a:pPr marL="6697">
              <a:spcBef>
                <a:spcPts val="53"/>
              </a:spcBef>
            </a:pPr>
            <a:r>
              <a:rPr sz="1898" spc="-3" dirty="0">
                <a:latin typeface="Book Antiqua" panose="02040602050305030304" pitchFamily="18" charset="0"/>
                <a:cs typeface="Arial"/>
              </a:rPr>
              <a:t>Data: Random </a:t>
            </a:r>
            <a:r>
              <a:rPr sz="1898" spc="26" dirty="0">
                <a:latin typeface="Book Antiqua" panose="02040602050305030304" pitchFamily="18" charset="0"/>
                <a:cs typeface="Arial"/>
              </a:rPr>
              <a:t>acts </a:t>
            </a:r>
            <a:r>
              <a:rPr sz="1898" dirty="0">
                <a:latin typeface="Book Antiqua" panose="02040602050305030304" pitchFamily="18" charset="0"/>
                <a:cs typeface="Arial"/>
              </a:rPr>
              <a:t>of </a:t>
            </a:r>
            <a:r>
              <a:rPr sz="1898" spc="18" dirty="0">
                <a:latin typeface="Book Antiqua" panose="02040602050305030304" pitchFamily="18" charset="0"/>
                <a:cs typeface="Arial"/>
              </a:rPr>
              <a:t>pizza</a:t>
            </a:r>
            <a:r>
              <a:rPr sz="1898" spc="-18" dirty="0">
                <a:latin typeface="Book Antiqua" panose="02040602050305030304" pitchFamily="18" charset="0"/>
                <a:cs typeface="Arial"/>
              </a:rPr>
              <a:t> </a:t>
            </a:r>
            <a:r>
              <a:rPr sz="1898" spc="24" dirty="0">
                <a:latin typeface="Book Antiqua" panose="02040602050305030304" pitchFamily="18" charset="0"/>
                <a:cs typeface="Arial"/>
              </a:rPr>
              <a:t>(subreddit)</a:t>
            </a:r>
            <a:endParaRPr sz="1898" dirty="0">
              <a:latin typeface="Book Antiqua" panose="02040602050305030304" pitchFamily="18" charset="0"/>
              <a:cs typeface="Arial"/>
            </a:endParaRPr>
          </a:p>
        </p:txBody>
      </p:sp>
      <p:sp>
        <p:nvSpPr>
          <p:cNvPr id="5" name="object 5"/>
          <p:cNvSpPr txBox="1"/>
          <p:nvPr/>
        </p:nvSpPr>
        <p:spPr>
          <a:xfrm>
            <a:off x="1665387" y="3047256"/>
            <a:ext cx="103808" cy="225925"/>
          </a:xfrm>
          <a:prstGeom prst="rect">
            <a:avLst/>
          </a:prstGeom>
        </p:spPr>
        <p:txBody>
          <a:bodyPr vert="horz" wrap="square" lIns="0" tIns="6697" rIns="0" bIns="0" rtlCol="0">
            <a:spAutoFit/>
          </a:bodyPr>
          <a:lstStyle/>
          <a:p>
            <a:pPr marL="6697">
              <a:spcBef>
                <a:spcPts val="53"/>
              </a:spcBef>
            </a:pPr>
            <a:r>
              <a:rPr sz="1424" spc="211" dirty="0">
                <a:latin typeface="Arial"/>
                <a:cs typeface="Arial"/>
              </a:rPr>
              <a:t>•</a:t>
            </a:r>
            <a:endParaRPr sz="1424">
              <a:latin typeface="Arial"/>
              <a:cs typeface="Arial"/>
            </a:endParaRPr>
          </a:p>
        </p:txBody>
      </p:sp>
      <p:sp>
        <p:nvSpPr>
          <p:cNvPr id="6" name="object 6"/>
          <p:cNvSpPr txBox="1"/>
          <p:nvPr/>
        </p:nvSpPr>
        <p:spPr>
          <a:xfrm>
            <a:off x="1899791" y="3013770"/>
            <a:ext cx="4994151" cy="600050"/>
          </a:xfrm>
          <a:prstGeom prst="rect">
            <a:avLst/>
          </a:prstGeom>
        </p:spPr>
        <p:txBody>
          <a:bodyPr vert="horz" wrap="square" lIns="0" tIns="17413" rIns="0" bIns="0" rtlCol="0">
            <a:spAutoFit/>
          </a:bodyPr>
          <a:lstStyle/>
          <a:p>
            <a:pPr marL="6697" marR="2679">
              <a:lnSpc>
                <a:spcPts val="2267"/>
              </a:lnSpc>
              <a:spcBef>
                <a:spcPts val="137"/>
              </a:spcBef>
            </a:pPr>
            <a:r>
              <a:rPr sz="1898" spc="-3" dirty="0">
                <a:latin typeface="Book Antiqua" panose="02040602050305030304" pitchFamily="18" charset="0"/>
                <a:cs typeface="Arial"/>
              </a:rPr>
              <a:t>Response: </a:t>
            </a:r>
            <a:r>
              <a:rPr sz="1898" dirty="0">
                <a:latin typeface="Book Antiqua" panose="02040602050305030304" pitchFamily="18" charset="0"/>
                <a:cs typeface="Arial"/>
              </a:rPr>
              <a:t>Is </a:t>
            </a:r>
            <a:r>
              <a:rPr sz="1898" spc="-3" dirty="0">
                <a:latin typeface="Book Antiqua" panose="02040602050305030304" pitchFamily="18" charset="0"/>
                <a:cs typeface="Arial"/>
              </a:rPr>
              <a:t>a </a:t>
            </a:r>
            <a:r>
              <a:rPr sz="1898" spc="8" dirty="0">
                <a:latin typeface="Book Antiqua" panose="02040602050305030304" pitchFamily="18" charset="0"/>
                <a:cs typeface="Arial"/>
              </a:rPr>
              <a:t>request </a:t>
            </a:r>
            <a:r>
              <a:rPr sz="1898" spc="21" dirty="0">
                <a:latin typeface="Book Antiqua" panose="02040602050305030304" pitchFamily="18" charset="0"/>
                <a:cs typeface="Arial"/>
              </a:rPr>
              <a:t>successful </a:t>
            </a:r>
            <a:r>
              <a:rPr sz="1898" spc="-3" dirty="0">
                <a:latin typeface="Book Antiqua" panose="02040602050305030304" pitchFamily="18" charset="0"/>
                <a:cs typeface="Arial"/>
              </a:rPr>
              <a:t>in </a:t>
            </a:r>
            <a:r>
              <a:rPr sz="1898" spc="29" dirty="0">
                <a:latin typeface="Book Antiqua" panose="02040602050305030304" pitchFamily="18" charset="0"/>
                <a:cs typeface="Arial"/>
              </a:rPr>
              <a:t>getting</a:t>
            </a:r>
            <a:r>
              <a:rPr sz="1898" spc="-24" dirty="0">
                <a:latin typeface="Book Antiqua" panose="02040602050305030304" pitchFamily="18" charset="0"/>
                <a:cs typeface="Arial"/>
              </a:rPr>
              <a:t> </a:t>
            </a:r>
            <a:r>
              <a:rPr sz="1898" spc="-3" dirty="0">
                <a:latin typeface="Book Antiqua" panose="02040602050305030304" pitchFamily="18" charset="0"/>
                <a:cs typeface="Arial"/>
              </a:rPr>
              <a:t>a  pizza?</a:t>
            </a:r>
            <a:endParaRPr sz="1898" dirty="0">
              <a:latin typeface="Book Antiqua" panose="02040602050305030304" pitchFamily="18" charset="0"/>
              <a:cs typeface="Arial"/>
            </a:endParaRPr>
          </a:p>
        </p:txBody>
      </p:sp>
      <p:sp>
        <p:nvSpPr>
          <p:cNvPr id="7" name="object 7"/>
          <p:cNvSpPr txBox="1"/>
          <p:nvPr/>
        </p:nvSpPr>
        <p:spPr>
          <a:xfrm>
            <a:off x="1806030" y="4627810"/>
            <a:ext cx="5753286" cy="152828"/>
          </a:xfrm>
          <a:prstGeom prst="rect">
            <a:avLst/>
          </a:prstGeom>
        </p:spPr>
        <p:txBody>
          <a:bodyPr vert="horz" wrap="square" lIns="0" tIns="6697" rIns="0" bIns="0" rtlCol="0">
            <a:spAutoFit/>
          </a:bodyPr>
          <a:lstStyle/>
          <a:p>
            <a:pPr marL="6697">
              <a:spcBef>
                <a:spcPts val="53"/>
              </a:spcBef>
            </a:pPr>
            <a:r>
              <a:rPr sz="949" spc="-3" dirty="0">
                <a:solidFill>
                  <a:srgbClr val="FF40FF"/>
                </a:solidFill>
                <a:latin typeface="Arial"/>
                <a:cs typeface="Arial"/>
              </a:rPr>
              <a:t>Althoff </a:t>
            </a:r>
            <a:r>
              <a:rPr sz="949" dirty="0">
                <a:solidFill>
                  <a:srgbClr val="FF40FF"/>
                </a:solidFill>
                <a:latin typeface="Arial"/>
                <a:cs typeface="Arial"/>
              </a:rPr>
              <a:t>et </a:t>
            </a:r>
            <a:r>
              <a:rPr sz="949" spc="-3" dirty="0">
                <a:solidFill>
                  <a:srgbClr val="FF40FF"/>
                </a:solidFill>
                <a:latin typeface="Arial"/>
                <a:cs typeface="Arial"/>
              </a:rPr>
              <a:t>al. (2014), </a:t>
            </a:r>
            <a:r>
              <a:rPr sz="949" spc="-18" dirty="0">
                <a:solidFill>
                  <a:srgbClr val="FF40FF"/>
                </a:solidFill>
                <a:latin typeface="Arial"/>
                <a:cs typeface="Arial"/>
              </a:rPr>
              <a:t>"How </a:t>
            </a:r>
            <a:r>
              <a:rPr sz="949" dirty="0">
                <a:solidFill>
                  <a:srgbClr val="FF40FF"/>
                </a:solidFill>
                <a:latin typeface="Arial"/>
                <a:cs typeface="Arial"/>
              </a:rPr>
              <a:t>to Ask for </a:t>
            </a:r>
            <a:r>
              <a:rPr sz="949" spc="-3" dirty="0">
                <a:solidFill>
                  <a:srgbClr val="FF40FF"/>
                </a:solidFill>
                <a:latin typeface="Arial"/>
                <a:cs typeface="Arial"/>
              </a:rPr>
              <a:t>a </a:t>
            </a:r>
            <a:r>
              <a:rPr sz="949" spc="-11" dirty="0">
                <a:solidFill>
                  <a:srgbClr val="FF40FF"/>
                </a:solidFill>
                <a:latin typeface="Arial"/>
                <a:cs typeface="Arial"/>
              </a:rPr>
              <a:t>Favor: </a:t>
            </a:r>
            <a:r>
              <a:rPr sz="949" dirty="0">
                <a:solidFill>
                  <a:srgbClr val="FF40FF"/>
                </a:solidFill>
                <a:latin typeface="Arial"/>
                <a:cs typeface="Arial"/>
              </a:rPr>
              <a:t>A </a:t>
            </a:r>
            <a:r>
              <a:rPr sz="949" spc="-3" dirty="0">
                <a:solidFill>
                  <a:srgbClr val="FF40FF"/>
                </a:solidFill>
                <a:latin typeface="Arial"/>
                <a:cs typeface="Arial"/>
              </a:rPr>
              <a:t>Case Study on </a:t>
            </a:r>
            <a:r>
              <a:rPr sz="949" dirty="0">
                <a:solidFill>
                  <a:srgbClr val="FF40FF"/>
                </a:solidFill>
                <a:latin typeface="Arial"/>
                <a:cs typeface="Arial"/>
              </a:rPr>
              <a:t>the </a:t>
            </a:r>
            <a:r>
              <a:rPr sz="949" spc="5" dirty="0">
                <a:solidFill>
                  <a:srgbClr val="FF40FF"/>
                </a:solidFill>
                <a:latin typeface="Arial"/>
                <a:cs typeface="Arial"/>
              </a:rPr>
              <a:t>Success </a:t>
            </a:r>
            <a:r>
              <a:rPr sz="949" dirty="0">
                <a:solidFill>
                  <a:srgbClr val="FF40FF"/>
                </a:solidFill>
                <a:latin typeface="Arial"/>
                <a:cs typeface="Arial"/>
              </a:rPr>
              <a:t>of </a:t>
            </a:r>
            <a:r>
              <a:rPr sz="949" spc="5" dirty="0">
                <a:solidFill>
                  <a:srgbClr val="FF40FF"/>
                </a:solidFill>
                <a:latin typeface="Arial"/>
                <a:cs typeface="Arial"/>
              </a:rPr>
              <a:t>Altruistic Requests”</a:t>
            </a:r>
            <a:r>
              <a:rPr sz="949" spc="76" dirty="0">
                <a:solidFill>
                  <a:srgbClr val="FF40FF"/>
                </a:solidFill>
                <a:latin typeface="Arial"/>
                <a:cs typeface="Arial"/>
              </a:rPr>
              <a:t> </a:t>
            </a:r>
            <a:r>
              <a:rPr sz="949" spc="-16" dirty="0">
                <a:solidFill>
                  <a:srgbClr val="FF40FF"/>
                </a:solidFill>
                <a:latin typeface="Arial"/>
                <a:cs typeface="Arial"/>
              </a:rPr>
              <a:t>(ICWSM)</a:t>
            </a:r>
            <a:endParaRPr sz="949">
              <a:latin typeface="Arial"/>
              <a:cs typeface="Arial"/>
            </a:endParaRPr>
          </a:p>
        </p:txBody>
      </p:sp>
      <p:sp>
        <p:nvSpPr>
          <p:cNvPr id="8" name="object 8"/>
          <p:cNvSpPr/>
          <p:nvPr/>
        </p:nvSpPr>
        <p:spPr>
          <a:xfrm>
            <a:off x="1143000" y="0"/>
            <a:ext cx="6858000" cy="1341851"/>
          </a:xfrm>
          <a:prstGeom prst="rect">
            <a:avLst/>
          </a:prstGeom>
          <a:blipFill>
            <a:blip r:embed="rId3" cstate="print"/>
            <a:stretch>
              <a:fillRect/>
            </a:stretch>
          </a:blipFill>
        </p:spPr>
        <p:txBody>
          <a:bodyPr wrap="square" lIns="0" tIns="0" rIns="0" bIns="0" rtlCol="0"/>
          <a:lstStyle/>
          <a:p>
            <a:endParaRPr sz="949"/>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45858" y="2163217"/>
            <a:ext cx="958044"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written </a:t>
            </a:r>
            <a:r>
              <a:rPr sz="949" spc="24" dirty="0">
                <a:latin typeface="Arial"/>
                <a:cs typeface="Arial"/>
              </a:rPr>
              <a:t>by</a:t>
            </a:r>
            <a:r>
              <a:rPr sz="949" spc="-13" dirty="0">
                <a:latin typeface="Arial"/>
                <a:cs typeface="Arial"/>
              </a:rPr>
              <a:t> </a:t>
            </a:r>
            <a:r>
              <a:rPr sz="949" spc="-3" dirty="0">
                <a:latin typeface="Arial"/>
                <a:cs typeface="Arial"/>
              </a:rPr>
              <a:t>women</a:t>
            </a:r>
            <a:endParaRPr sz="949">
              <a:latin typeface="Arial"/>
              <a:cs typeface="Arial"/>
            </a:endParaRPr>
          </a:p>
        </p:txBody>
      </p:sp>
      <p:sp>
        <p:nvSpPr>
          <p:cNvPr id="3" name="object 3"/>
          <p:cNvSpPr/>
          <p:nvPr/>
        </p:nvSpPr>
        <p:spPr>
          <a:xfrm>
            <a:off x="1971886" y="375932"/>
            <a:ext cx="4063231" cy="3666418"/>
          </a:xfrm>
          <a:custGeom>
            <a:avLst/>
            <a:gdLst/>
            <a:ahLst/>
            <a:cxnLst/>
            <a:rect l="l" t="t" r="r" b="b"/>
            <a:pathLst>
              <a:path w="7705090" h="6952615">
                <a:moveTo>
                  <a:pt x="0" y="0"/>
                </a:moveTo>
                <a:lnTo>
                  <a:pt x="7705050" y="0"/>
                </a:lnTo>
                <a:lnTo>
                  <a:pt x="7705050" y="6952131"/>
                </a:lnTo>
                <a:lnTo>
                  <a:pt x="0" y="6952131"/>
                </a:lnTo>
                <a:lnTo>
                  <a:pt x="0" y="0"/>
                </a:lnTo>
                <a:close/>
              </a:path>
            </a:pathLst>
          </a:custGeom>
          <a:solidFill>
            <a:srgbClr val="EBEBEB"/>
          </a:solidFill>
        </p:spPr>
        <p:txBody>
          <a:bodyPr wrap="square" lIns="0" tIns="0" rIns="0" bIns="0" rtlCol="0"/>
          <a:lstStyle/>
          <a:p>
            <a:endParaRPr sz="949"/>
          </a:p>
        </p:txBody>
      </p:sp>
      <p:graphicFrame>
        <p:nvGraphicFramePr>
          <p:cNvPr id="4" name="object 4"/>
          <p:cNvGraphicFramePr>
            <a:graphicFrameLocks noGrp="1"/>
          </p:cNvGraphicFramePr>
          <p:nvPr/>
        </p:nvGraphicFramePr>
        <p:xfrm>
          <a:off x="1946643" y="375931"/>
          <a:ext cx="4091364" cy="3691404"/>
        </p:xfrm>
        <a:graphic>
          <a:graphicData uri="http://schemas.openxmlformats.org/drawingml/2006/table">
            <a:tbl>
              <a:tblPr firstRow="1" bandRow="1">
                <a:tableStyleId>{2D5ABB26-0587-4C30-8999-92F81FD0307C}</a:tableStyleId>
              </a:tblPr>
              <a:tblGrid>
                <a:gridCol w="209959">
                  <a:extLst>
                    <a:ext uri="{9D8B030D-6E8A-4147-A177-3AD203B41FA5}">
                      <a16:colId xmlns:a16="http://schemas.microsoft.com/office/drawing/2014/main" xmlns="" val="20000"/>
                    </a:ext>
                  </a:extLst>
                </a:gridCol>
                <a:gridCol w="194556">
                  <a:extLst>
                    <a:ext uri="{9D8B030D-6E8A-4147-A177-3AD203B41FA5}">
                      <a16:colId xmlns:a16="http://schemas.microsoft.com/office/drawing/2014/main" xmlns="" val="20001"/>
                    </a:ext>
                  </a:extLst>
                </a:gridCol>
                <a:gridCol w="194555">
                  <a:extLst>
                    <a:ext uri="{9D8B030D-6E8A-4147-A177-3AD203B41FA5}">
                      <a16:colId xmlns:a16="http://schemas.microsoft.com/office/drawing/2014/main" xmlns="" val="20002"/>
                    </a:ext>
                  </a:extLst>
                </a:gridCol>
                <a:gridCol w="194555">
                  <a:extLst>
                    <a:ext uri="{9D8B030D-6E8A-4147-A177-3AD203B41FA5}">
                      <a16:colId xmlns:a16="http://schemas.microsoft.com/office/drawing/2014/main" xmlns="" val="20003"/>
                    </a:ext>
                  </a:extLst>
                </a:gridCol>
                <a:gridCol w="194556">
                  <a:extLst>
                    <a:ext uri="{9D8B030D-6E8A-4147-A177-3AD203B41FA5}">
                      <a16:colId xmlns:a16="http://schemas.microsoft.com/office/drawing/2014/main" xmlns="" val="20004"/>
                    </a:ext>
                  </a:extLst>
                </a:gridCol>
                <a:gridCol w="194556">
                  <a:extLst>
                    <a:ext uri="{9D8B030D-6E8A-4147-A177-3AD203B41FA5}">
                      <a16:colId xmlns:a16="http://schemas.microsoft.com/office/drawing/2014/main" xmlns="" val="20005"/>
                    </a:ext>
                  </a:extLst>
                </a:gridCol>
                <a:gridCol w="194556">
                  <a:extLst>
                    <a:ext uri="{9D8B030D-6E8A-4147-A177-3AD203B41FA5}">
                      <a16:colId xmlns:a16="http://schemas.microsoft.com/office/drawing/2014/main" xmlns="" val="20006"/>
                    </a:ext>
                  </a:extLst>
                </a:gridCol>
                <a:gridCol w="194556">
                  <a:extLst>
                    <a:ext uri="{9D8B030D-6E8A-4147-A177-3AD203B41FA5}">
                      <a16:colId xmlns:a16="http://schemas.microsoft.com/office/drawing/2014/main" xmlns="" val="20007"/>
                    </a:ext>
                  </a:extLst>
                </a:gridCol>
                <a:gridCol w="194556">
                  <a:extLst>
                    <a:ext uri="{9D8B030D-6E8A-4147-A177-3AD203B41FA5}">
                      <a16:colId xmlns:a16="http://schemas.microsoft.com/office/drawing/2014/main" xmlns="" val="20008"/>
                    </a:ext>
                  </a:extLst>
                </a:gridCol>
                <a:gridCol w="194556">
                  <a:extLst>
                    <a:ext uri="{9D8B030D-6E8A-4147-A177-3AD203B41FA5}">
                      <a16:colId xmlns:a16="http://schemas.microsoft.com/office/drawing/2014/main" xmlns="" val="20009"/>
                    </a:ext>
                  </a:extLst>
                </a:gridCol>
                <a:gridCol w="194556">
                  <a:extLst>
                    <a:ext uri="{9D8B030D-6E8A-4147-A177-3AD203B41FA5}">
                      <a16:colId xmlns:a16="http://schemas.microsoft.com/office/drawing/2014/main" xmlns="" val="20010"/>
                    </a:ext>
                  </a:extLst>
                </a:gridCol>
                <a:gridCol w="194556">
                  <a:extLst>
                    <a:ext uri="{9D8B030D-6E8A-4147-A177-3AD203B41FA5}">
                      <a16:colId xmlns:a16="http://schemas.microsoft.com/office/drawing/2014/main" xmlns="" val="20011"/>
                    </a:ext>
                  </a:extLst>
                </a:gridCol>
                <a:gridCol w="194556">
                  <a:extLst>
                    <a:ext uri="{9D8B030D-6E8A-4147-A177-3AD203B41FA5}">
                      <a16:colId xmlns:a16="http://schemas.microsoft.com/office/drawing/2014/main" xmlns="" val="20012"/>
                    </a:ext>
                  </a:extLst>
                </a:gridCol>
                <a:gridCol w="194556">
                  <a:extLst>
                    <a:ext uri="{9D8B030D-6E8A-4147-A177-3AD203B41FA5}">
                      <a16:colId xmlns:a16="http://schemas.microsoft.com/office/drawing/2014/main" xmlns="" val="20013"/>
                    </a:ext>
                  </a:extLst>
                </a:gridCol>
                <a:gridCol w="194556">
                  <a:extLst>
                    <a:ext uri="{9D8B030D-6E8A-4147-A177-3AD203B41FA5}">
                      <a16:colId xmlns:a16="http://schemas.microsoft.com/office/drawing/2014/main" xmlns="" val="20014"/>
                    </a:ext>
                  </a:extLst>
                </a:gridCol>
                <a:gridCol w="194556">
                  <a:extLst>
                    <a:ext uri="{9D8B030D-6E8A-4147-A177-3AD203B41FA5}">
                      <a16:colId xmlns:a16="http://schemas.microsoft.com/office/drawing/2014/main" xmlns="" val="20015"/>
                    </a:ext>
                  </a:extLst>
                </a:gridCol>
                <a:gridCol w="194556">
                  <a:extLst>
                    <a:ext uri="{9D8B030D-6E8A-4147-A177-3AD203B41FA5}">
                      <a16:colId xmlns:a16="http://schemas.microsoft.com/office/drawing/2014/main" xmlns="" val="20016"/>
                    </a:ext>
                  </a:extLst>
                </a:gridCol>
                <a:gridCol w="194556">
                  <a:extLst>
                    <a:ext uri="{9D8B030D-6E8A-4147-A177-3AD203B41FA5}">
                      <a16:colId xmlns:a16="http://schemas.microsoft.com/office/drawing/2014/main" xmlns="" val="20017"/>
                    </a:ext>
                  </a:extLst>
                </a:gridCol>
                <a:gridCol w="194555">
                  <a:extLst>
                    <a:ext uri="{9D8B030D-6E8A-4147-A177-3AD203B41FA5}">
                      <a16:colId xmlns:a16="http://schemas.microsoft.com/office/drawing/2014/main" xmlns="" val="20018"/>
                    </a:ext>
                  </a:extLst>
                </a:gridCol>
                <a:gridCol w="194555">
                  <a:extLst>
                    <a:ext uri="{9D8B030D-6E8A-4147-A177-3AD203B41FA5}">
                      <a16:colId xmlns:a16="http://schemas.microsoft.com/office/drawing/2014/main" xmlns="" val="20019"/>
                    </a:ext>
                  </a:extLst>
                </a:gridCol>
                <a:gridCol w="184845">
                  <a:extLst>
                    <a:ext uri="{9D8B030D-6E8A-4147-A177-3AD203B41FA5}">
                      <a16:colId xmlns:a16="http://schemas.microsoft.com/office/drawing/2014/main" xmlns="" val="20020"/>
                    </a:ext>
                  </a:extLst>
                </a:gridCol>
              </a:tblGrid>
              <a:tr h="166643">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B w="19050">
                      <a:solidFill>
                        <a:srgbClr val="FFFFFF"/>
                      </a:solidFill>
                      <a:prstDash val="solid"/>
                    </a:lnB>
                    <a:solidFill>
                      <a:srgbClr val="EBEBEB"/>
                    </a:solidFill>
                  </a:tcPr>
                </a:tc>
                <a:extLst>
                  <a:ext uri="{0D108BD9-81ED-4DB2-BD59-A6C34878D82A}">
                    <a16:rowId xmlns:a16="http://schemas.microsoft.com/office/drawing/2014/main" xmlns="" val="10000"/>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1"/>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2"/>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3"/>
                  </a:ext>
                </a:extLst>
              </a:tr>
              <a:tr h="416610">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4"/>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5"/>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6"/>
                  </a:ext>
                </a:extLst>
              </a:tr>
              <a:tr h="416610">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7"/>
                  </a:ext>
                </a:extLst>
              </a:tr>
              <a:tr h="416609">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8"/>
                  </a:ext>
                </a:extLst>
              </a:tr>
              <a:tr h="191887">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solidFill>
                      <a:srgbClr val="EBEBEB"/>
                    </a:solidFill>
                  </a:tcPr>
                </a:tc>
                <a:extLst>
                  <a:ext uri="{0D108BD9-81ED-4DB2-BD59-A6C34878D82A}">
                    <a16:rowId xmlns:a16="http://schemas.microsoft.com/office/drawing/2014/main" xmlns="" val="10009"/>
                  </a:ext>
                </a:extLst>
              </a:tr>
            </a:tbl>
          </a:graphicData>
        </a:graphic>
      </p:graphicFrame>
      <p:sp>
        <p:nvSpPr>
          <p:cNvPr id="5" name="object 5"/>
          <p:cNvSpPr/>
          <p:nvPr/>
        </p:nvSpPr>
        <p:spPr>
          <a:xfrm>
            <a:off x="2151662" y="1440002"/>
            <a:ext cx="3703658" cy="1502026"/>
          </a:xfrm>
          <a:prstGeom prst="rect">
            <a:avLst/>
          </a:prstGeom>
          <a:blipFill>
            <a:blip r:embed="rId3" cstate="print"/>
            <a:stretch>
              <a:fillRect/>
            </a:stretch>
          </a:blipFill>
        </p:spPr>
        <p:txBody>
          <a:bodyPr wrap="square" lIns="0" tIns="0" rIns="0" bIns="0" rtlCol="0"/>
          <a:lstStyle/>
          <a:p>
            <a:endParaRPr sz="949"/>
          </a:p>
        </p:txBody>
      </p:sp>
      <p:sp>
        <p:nvSpPr>
          <p:cNvPr id="6" name="object 6"/>
          <p:cNvSpPr txBox="1"/>
          <p:nvPr/>
        </p:nvSpPr>
        <p:spPr>
          <a:xfrm>
            <a:off x="1761942" y="3816693"/>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0.00</a:t>
            </a:r>
            <a:endParaRPr sz="633">
              <a:latin typeface="Arial"/>
              <a:cs typeface="Arial"/>
            </a:endParaRPr>
          </a:p>
        </p:txBody>
      </p:sp>
      <p:sp>
        <p:nvSpPr>
          <p:cNvPr id="7" name="object 7"/>
          <p:cNvSpPr txBox="1"/>
          <p:nvPr/>
        </p:nvSpPr>
        <p:spPr>
          <a:xfrm>
            <a:off x="1761942" y="2983473"/>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0.25</a:t>
            </a:r>
            <a:endParaRPr sz="633">
              <a:latin typeface="Arial"/>
              <a:cs typeface="Arial"/>
            </a:endParaRPr>
          </a:p>
        </p:txBody>
      </p:sp>
      <p:sp>
        <p:nvSpPr>
          <p:cNvPr id="8" name="object 8"/>
          <p:cNvSpPr txBox="1"/>
          <p:nvPr/>
        </p:nvSpPr>
        <p:spPr>
          <a:xfrm>
            <a:off x="1761942" y="2150255"/>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0.50</a:t>
            </a:r>
            <a:endParaRPr sz="633">
              <a:latin typeface="Arial"/>
              <a:cs typeface="Arial"/>
            </a:endParaRPr>
          </a:p>
        </p:txBody>
      </p:sp>
      <p:sp>
        <p:nvSpPr>
          <p:cNvPr id="9" name="object 9"/>
          <p:cNvSpPr txBox="1"/>
          <p:nvPr/>
        </p:nvSpPr>
        <p:spPr>
          <a:xfrm>
            <a:off x="1761942" y="1317035"/>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0.75</a:t>
            </a:r>
            <a:endParaRPr sz="633">
              <a:latin typeface="Arial"/>
              <a:cs typeface="Arial"/>
            </a:endParaRPr>
          </a:p>
        </p:txBody>
      </p:sp>
      <p:sp>
        <p:nvSpPr>
          <p:cNvPr id="10" name="object 10"/>
          <p:cNvSpPr txBox="1"/>
          <p:nvPr/>
        </p:nvSpPr>
        <p:spPr>
          <a:xfrm>
            <a:off x="1761942" y="483816"/>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1.00</a:t>
            </a:r>
            <a:endParaRPr sz="633">
              <a:latin typeface="Arial"/>
              <a:cs typeface="Arial"/>
            </a:endParaRPr>
          </a:p>
        </p:txBody>
      </p:sp>
      <p:sp>
        <p:nvSpPr>
          <p:cNvPr id="11" name="object 11"/>
          <p:cNvSpPr txBox="1"/>
          <p:nvPr/>
        </p:nvSpPr>
        <p:spPr>
          <a:xfrm>
            <a:off x="2254105"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1820</a:t>
            </a:r>
            <a:endParaRPr sz="633">
              <a:latin typeface="Arial"/>
              <a:cs typeface="Arial"/>
            </a:endParaRPr>
          </a:p>
        </p:txBody>
      </p:sp>
      <p:sp>
        <p:nvSpPr>
          <p:cNvPr id="12" name="object 12"/>
          <p:cNvSpPr txBox="1"/>
          <p:nvPr/>
        </p:nvSpPr>
        <p:spPr>
          <a:xfrm>
            <a:off x="2642929"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1840</a:t>
            </a:r>
            <a:endParaRPr sz="633">
              <a:latin typeface="Arial"/>
              <a:cs typeface="Arial"/>
            </a:endParaRPr>
          </a:p>
        </p:txBody>
      </p:sp>
      <p:sp>
        <p:nvSpPr>
          <p:cNvPr id="13" name="object 13"/>
          <p:cNvSpPr txBox="1"/>
          <p:nvPr/>
        </p:nvSpPr>
        <p:spPr>
          <a:xfrm>
            <a:off x="3031753"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1860</a:t>
            </a:r>
            <a:endParaRPr sz="633">
              <a:latin typeface="Arial"/>
              <a:cs typeface="Arial"/>
            </a:endParaRPr>
          </a:p>
        </p:txBody>
      </p:sp>
      <p:sp>
        <p:nvSpPr>
          <p:cNvPr id="14" name="object 14"/>
          <p:cNvSpPr txBox="1"/>
          <p:nvPr/>
        </p:nvSpPr>
        <p:spPr>
          <a:xfrm>
            <a:off x="3420577"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1880</a:t>
            </a:r>
            <a:endParaRPr sz="633">
              <a:latin typeface="Arial"/>
              <a:cs typeface="Arial"/>
            </a:endParaRPr>
          </a:p>
        </p:txBody>
      </p:sp>
      <p:sp>
        <p:nvSpPr>
          <p:cNvPr id="15" name="object 15"/>
          <p:cNvSpPr txBox="1"/>
          <p:nvPr/>
        </p:nvSpPr>
        <p:spPr>
          <a:xfrm>
            <a:off x="3809401"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1900</a:t>
            </a:r>
            <a:endParaRPr sz="633">
              <a:latin typeface="Arial"/>
              <a:cs typeface="Arial"/>
            </a:endParaRPr>
          </a:p>
        </p:txBody>
      </p:sp>
      <p:sp>
        <p:nvSpPr>
          <p:cNvPr id="16" name="object 16"/>
          <p:cNvSpPr txBox="1"/>
          <p:nvPr/>
        </p:nvSpPr>
        <p:spPr>
          <a:xfrm>
            <a:off x="4198225"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1920</a:t>
            </a:r>
            <a:endParaRPr sz="633">
              <a:latin typeface="Arial"/>
              <a:cs typeface="Arial"/>
            </a:endParaRPr>
          </a:p>
        </p:txBody>
      </p:sp>
      <p:sp>
        <p:nvSpPr>
          <p:cNvPr id="17" name="object 17"/>
          <p:cNvSpPr txBox="1"/>
          <p:nvPr/>
        </p:nvSpPr>
        <p:spPr>
          <a:xfrm>
            <a:off x="4587049"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1940</a:t>
            </a:r>
            <a:endParaRPr sz="633">
              <a:latin typeface="Arial"/>
              <a:cs typeface="Arial"/>
            </a:endParaRPr>
          </a:p>
        </p:txBody>
      </p:sp>
      <p:sp>
        <p:nvSpPr>
          <p:cNvPr id="18" name="object 18"/>
          <p:cNvSpPr txBox="1"/>
          <p:nvPr/>
        </p:nvSpPr>
        <p:spPr>
          <a:xfrm>
            <a:off x="4975873"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1960</a:t>
            </a:r>
            <a:endParaRPr sz="633">
              <a:latin typeface="Arial"/>
              <a:cs typeface="Arial"/>
            </a:endParaRPr>
          </a:p>
        </p:txBody>
      </p:sp>
      <p:sp>
        <p:nvSpPr>
          <p:cNvPr id="19" name="object 19"/>
          <p:cNvSpPr txBox="1"/>
          <p:nvPr/>
        </p:nvSpPr>
        <p:spPr>
          <a:xfrm>
            <a:off x="5364697"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1980</a:t>
            </a:r>
            <a:endParaRPr sz="633">
              <a:latin typeface="Arial"/>
              <a:cs typeface="Arial"/>
            </a:endParaRPr>
          </a:p>
        </p:txBody>
      </p:sp>
      <p:sp>
        <p:nvSpPr>
          <p:cNvPr id="20" name="object 20"/>
          <p:cNvSpPr txBox="1"/>
          <p:nvPr/>
        </p:nvSpPr>
        <p:spPr>
          <a:xfrm>
            <a:off x="5753521" y="405779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2000</a:t>
            </a:r>
            <a:endParaRPr sz="633">
              <a:latin typeface="Arial"/>
              <a:cs typeface="Arial"/>
            </a:endParaRPr>
          </a:p>
        </p:txBody>
      </p:sp>
      <p:sp>
        <p:nvSpPr>
          <p:cNvPr id="21" name="object 21"/>
          <p:cNvSpPr txBox="1"/>
          <p:nvPr/>
        </p:nvSpPr>
        <p:spPr>
          <a:xfrm>
            <a:off x="1629802" y="1748742"/>
            <a:ext cx="115416" cy="920539"/>
          </a:xfrm>
          <a:prstGeom prst="rect">
            <a:avLst/>
          </a:prstGeom>
        </p:spPr>
        <p:txBody>
          <a:bodyPr vert="vert270" wrap="square" lIns="0" tIns="0" rIns="0" bIns="0" rtlCol="0">
            <a:spAutoFit/>
          </a:bodyPr>
          <a:lstStyle/>
          <a:p>
            <a:pPr marL="6697">
              <a:lnSpc>
                <a:spcPts val="933"/>
              </a:lnSpc>
            </a:pPr>
            <a:r>
              <a:rPr sz="791" spc="3" dirty="0">
                <a:latin typeface="Arial"/>
                <a:cs typeface="Arial"/>
              </a:rPr>
              <a:t>words about</a:t>
            </a:r>
            <a:r>
              <a:rPr sz="791" spc="-34" dirty="0">
                <a:latin typeface="Arial"/>
                <a:cs typeface="Arial"/>
              </a:rPr>
              <a:t> </a:t>
            </a:r>
            <a:r>
              <a:rPr sz="791" spc="3" dirty="0">
                <a:latin typeface="Arial"/>
                <a:cs typeface="Arial"/>
              </a:rPr>
              <a:t>women</a:t>
            </a:r>
            <a:endParaRPr sz="791">
              <a:latin typeface="Arial"/>
              <a:cs typeface="Arial"/>
            </a:endParaRPr>
          </a:p>
        </p:txBody>
      </p:sp>
      <p:sp>
        <p:nvSpPr>
          <p:cNvPr id="22" name="object 22"/>
          <p:cNvSpPr txBox="1"/>
          <p:nvPr/>
        </p:nvSpPr>
        <p:spPr>
          <a:xfrm>
            <a:off x="2455664" y="4319736"/>
            <a:ext cx="4238699" cy="625393"/>
          </a:xfrm>
          <a:prstGeom prst="rect">
            <a:avLst/>
          </a:prstGeom>
        </p:spPr>
        <p:txBody>
          <a:bodyPr vert="horz" wrap="square" lIns="0" tIns="6697" rIns="0" bIns="0" rtlCol="0">
            <a:spAutoFit/>
          </a:bodyPr>
          <a:lstStyle/>
          <a:p>
            <a:pPr marL="241082">
              <a:spcBef>
                <a:spcPts val="53"/>
              </a:spcBef>
            </a:pPr>
            <a:r>
              <a:rPr sz="949" dirty="0">
                <a:latin typeface="Book Antiqua" panose="02040602050305030304" pitchFamily="18" charset="0"/>
                <a:cs typeface="Arial"/>
              </a:rPr>
              <a:t>Fraction of </a:t>
            </a:r>
            <a:r>
              <a:rPr sz="949" spc="5" dirty="0">
                <a:latin typeface="Book Antiqua" panose="02040602050305030304" pitchFamily="18" charset="0"/>
                <a:cs typeface="Arial"/>
              </a:rPr>
              <a:t>words </a:t>
            </a:r>
            <a:r>
              <a:rPr sz="949" spc="8" dirty="0">
                <a:latin typeface="Book Antiqua" panose="02040602050305030304" pitchFamily="18" charset="0"/>
                <a:cs typeface="Arial"/>
              </a:rPr>
              <a:t>about </a:t>
            </a:r>
            <a:r>
              <a:rPr sz="949" spc="-3" dirty="0">
                <a:latin typeface="Book Antiqua" panose="02040602050305030304" pitchFamily="18" charset="0"/>
                <a:cs typeface="Arial"/>
              </a:rPr>
              <a:t>female</a:t>
            </a:r>
            <a:r>
              <a:rPr sz="949" spc="-16" dirty="0">
                <a:latin typeface="Book Antiqua" panose="02040602050305030304" pitchFamily="18" charset="0"/>
                <a:cs typeface="Arial"/>
              </a:rPr>
              <a:t> </a:t>
            </a:r>
            <a:r>
              <a:rPr sz="949" spc="11" dirty="0">
                <a:latin typeface="Book Antiqua" panose="02040602050305030304" pitchFamily="18" charset="0"/>
                <a:cs typeface="Arial"/>
              </a:rPr>
              <a:t>characters</a:t>
            </a:r>
            <a:endParaRPr sz="949" dirty="0">
              <a:latin typeface="Book Antiqua" panose="02040602050305030304" pitchFamily="18" charset="0"/>
              <a:cs typeface="Arial"/>
            </a:endParaRPr>
          </a:p>
          <a:p>
            <a:pPr>
              <a:spcBef>
                <a:spcPts val="13"/>
              </a:spcBef>
            </a:pPr>
            <a:endParaRPr sz="1134" dirty="0">
              <a:latin typeface="Book Antiqua" panose="02040602050305030304" pitchFamily="18" charset="0"/>
              <a:cs typeface="Arial"/>
            </a:endParaRPr>
          </a:p>
          <a:p>
            <a:pPr marL="495557" marR="2679" indent="-488860">
              <a:lnSpc>
                <a:spcPct val="101899"/>
              </a:lnSpc>
              <a:tabLst>
                <a:tab pos="2719534" algn="l"/>
              </a:tabLst>
            </a:pPr>
            <a:r>
              <a:rPr sz="949" spc="-37" dirty="0">
                <a:solidFill>
                  <a:srgbClr val="FF40FF"/>
                </a:solidFill>
                <a:latin typeface="Book Antiqua" panose="02040602050305030304" pitchFamily="18" charset="0"/>
                <a:cs typeface="Arial"/>
              </a:rPr>
              <a:t>Ted </a:t>
            </a:r>
            <a:r>
              <a:rPr sz="949" spc="8" dirty="0">
                <a:solidFill>
                  <a:srgbClr val="FF40FF"/>
                </a:solidFill>
                <a:latin typeface="Book Antiqua" panose="02040602050305030304" pitchFamily="18" charset="0"/>
                <a:cs typeface="Arial"/>
              </a:rPr>
              <a:t>Underwood, David </a:t>
            </a:r>
            <a:r>
              <a:rPr sz="949" dirty="0">
                <a:solidFill>
                  <a:srgbClr val="FF40FF"/>
                </a:solidFill>
                <a:latin typeface="Book Antiqua" panose="02040602050305030304" pitchFamily="18" charset="0"/>
                <a:cs typeface="Arial"/>
              </a:rPr>
              <a:t>Bamman, </a:t>
            </a:r>
            <a:r>
              <a:rPr sz="949" spc="16" dirty="0">
                <a:solidFill>
                  <a:srgbClr val="FF40FF"/>
                </a:solidFill>
                <a:latin typeface="Book Antiqua" panose="02040602050305030304" pitchFamily="18" charset="0"/>
                <a:cs typeface="Arial"/>
              </a:rPr>
              <a:t>and </a:t>
            </a:r>
            <a:r>
              <a:rPr sz="949" spc="-3" dirty="0">
                <a:solidFill>
                  <a:srgbClr val="FF40FF"/>
                </a:solidFill>
                <a:latin typeface="Book Antiqua" panose="02040602050305030304" pitchFamily="18" charset="0"/>
                <a:cs typeface="Arial"/>
              </a:rPr>
              <a:t>Sabrina Lee (2018), </a:t>
            </a:r>
            <a:r>
              <a:rPr sz="949" spc="-32" dirty="0">
                <a:solidFill>
                  <a:srgbClr val="FF40FF"/>
                </a:solidFill>
                <a:latin typeface="Book Antiqua" panose="02040602050305030304" pitchFamily="18" charset="0"/>
                <a:cs typeface="Arial"/>
              </a:rPr>
              <a:t>"The </a:t>
            </a:r>
            <a:r>
              <a:rPr sz="949" spc="-11" dirty="0">
                <a:solidFill>
                  <a:srgbClr val="FF40FF"/>
                </a:solidFill>
                <a:latin typeface="Book Antiqua" panose="02040602050305030304" pitchFamily="18" charset="0"/>
                <a:cs typeface="Arial"/>
              </a:rPr>
              <a:t>Transformation  </a:t>
            </a:r>
            <a:r>
              <a:rPr sz="949" dirty="0">
                <a:solidFill>
                  <a:srgbClr val="FF40FF"/>
                </a:solidFill>
                <a:latin typeface="Book Antiqua" panose="02040602050305030304" pitchFamily="18" charset="0"/>
                <a:cs typeface="Arial"/>
              </a:rPr>
              <a:t>of </a:t>
            </a:r>
            <a:r>
              <a:rPr sz="949" spc="8" dirty="0">
                <a:solidFill>
                  <a:srgbClr val="FF40FF"/>
                </a:solidFill>
                <a:latin typeface="Book Antiqua" panose="02040602050305030304" pitchFamily="18" charset="0"/>
                <a:cs typeface="Arial"/>
              </a:rPr>
              <a:t>Gender </a:t>
            </a:r>
            <a:r>
              <a:rPr sz="949" spc="-3" dirty="0">
                <a:solidFill>
                  <a:srgbClr val="FF40FF"/>
                </a:solidFill>
                <a:latin typeface="Book Antiqua" panose="02040602050305030304" pitchFamily="18" charset="0"/>
                <a:cs typeface="Arial"/>
              </a:rPr>
              <a:t>in</a:t>
            </a:r>
            <a:r>
              <a:rPr sz="949" spc="8" dirty="0">
                <a:solidFill>
                  <a:srgbClr val="FF40FF"/>
                </a:solidFill>
                <a:latin typeface="Book Antiqua" panose="02040602050305030304" pitchFamily="18" charset="0"/>
                <a:cs typeface="Arial"/>
              </a:rPr>
              <a:t> </a:t>
            </a:r>
            <a:r>
              <a:rPr sz="949" spc="5" dirty="0">
                <a:solidFill>
                  <a:srgbClr val="FF40FF"/>
                </a:solidFill>
                <a:latin typeface="Book Antiqua" panose="02040602050305030304" pitchFamily="18" charset="0"/>
                <a:cs typeface="Arial"/>
              </a:rPr>
              <a:t>English-Language Fiction,”	</a:t>
            </a:r>
            <a:r>
              <a:rPr sz="949" spc="-3" dirty="0">
                <a:solidFill>
                  <a:srgbClr val="FF40FF"/>
                </a:solidFill>
                <a:latin typeface="Book Antiqua" panose="02040602050305030304" pitchFamily="18" charset="0"/>
                <a:cs typeface="Arial"/>
              </a:rPr>
              <a:t>(</a:t>
            </a:r>
            <a:r>
              <a:rPr sz="949" i="1" spc="-3" dirty="0">
                <a:solidFill>
                  <a:srgbClr val="FF40FF"/>
                </a:solidFill>
                <a:latin typeface="Book Antiqua" panose="02040602050305030304" pitchFamily="18" charset="0"/>
                <a:cs typeface="Arial"/>
              </a:rPr>
              <a:t>Cultural </a:t>
            </a:r>
            <a:r>
              <a:rPr sz="949" i="1" spc="5" dirty="0">
                <a:solidFill>
                  <a:srgbClr val="FF40FF"/>
                </a:solidFill>
                <a:latin typeface="Book Antiqua" panose="02040602050305030304" pitchFamily="18" charset="0"/>
                <a:cs typeface="Arial"/>
              </a:rPr>
              <a:t>Analytics</a:t>
            </a:r>
            <a:r>
              <a:rPr sz="949" spc="5" dirty="0">
                <a:solidFill>
                  <a:srgbClr val="FF40FF"/>
                </a:solidFill>
                <a:latin typeface="Book Antiqua" panose="02040602050305030304" pitchFamily="18" charset="0"/>
                <a:cs typeface="Arial"/>
              </a:rPr>
              <a:t>)</a:t>
            </a:r>
            <a:endParaRPr sz="949" dirty="0">
              <a:latin typeface="Book Antiqua" panose="02040602050305030304" pitchFamily="18" charset="0"/>
              <a:cs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120476" cy="474489"/>
          </a:xfrm>
          <a:prstGeom prst="rect">
            <a:avLst/>
          </a:prstGeom>
        </p:spPr>
        <p:txBody>
          <a:bodyPr vert="horz" wrap="square" lIns="0" tIns="12700" rIns="0" bIns="0" rtlCol="0">
            <a:spAutoFit/>
          </a:bodyPr>
          <a:lstStyle/>
          <a:p>
            <a:pPr marL="12700">
              <a:lnSpc>
                <a:spcPct val="100000"/>
              </a:lnSpc>
              <a:spcBef>
                <a:spcPts val="100"/>
              </a:spcBef>
            </a:pPr>
            <a:r>
              <a:rPr lang="en-US" sz="3000" spc="25" dirty="0" smtClean="0">
                <a:solidFill>
                  <a:schemeClr val="tx1"/>
                </a:solidFill>
                <a:latin typeface="+mj-lt"/>
                <a:cs typeface="Arial" panose="020B0604020202020204" pitchFamily="34" charset="0"/>
              </a:rPr>
              <a:t>Agenda today</a:t>
            </a:r>
            <a:endParaRPr sz="3000" dirty="0">
              <a:solidFill>
                <a:schemeClr val="tx1"/>
              </a:solidFill>
              <a:latin typeface="+mj-lt"/>
              <a:cs typeface="Arial" panose="020B0604020202020204" pitchFamily="34" charset="0"/>
            </a:endParaRPr>
          </a:p>
        </p:txBody>
      </p:sp>
      <p:sp>
        <p:nvSpPr>
          <p:cNvPr id="3" name="object 3"/>
          <p:cNvSpPr txBox="1"/>
          <p:nvPr/>
        </p:nvSpPr>
        <p:spPr>
          <a:xfrm>
            <a:off x="533400" y="1504950"/>
            <a:ext cx="6087856" cy="2299988"/>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lang="en-US" sz="1800" spc="-30" dirty="0" smtClean="0">
                <a:latin typeface="Book Antiqua"/>
                <a:cs typeface="Book Antiqua"/>
              </a:rPr>
              <a:t>Introductions (~5 mins)</a:t>
            </a:r>
          </a:p>
          <a:p>
            <a:pPr marL="313055" indent="-300990">
              <a:lnSpc>
                <a:spcPct val="100000"/>
              </a:lnSpc>
              <a:spcBef>
                <a:spcPts val="414"/>
              </a:spcBef>
              <a:buChar char="-"/>
              <a:tabLst>
                <a:tab pos="312420" algn="l"/>
                <a:tab pos="313690" algn="l"/>
              </a:tabLst>
            </a:pPr>
            <a:endParaRPr lang="en-US" sz="1800"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sz="1800" spc="-30" dirty="0" smtClean="0">
                <a:latin typeface="Book Antiqua"/>
                <a:cs typeface="Book Antiqua"/>
              </a:rPr>
              <a:t>Slides: Introduction to NLP (~40 mins)</a:t>
            </a:r>
          </a:p>
          <a:p>
            <a:pPr marL="313055" indent="-300990">
              <a:lnSpc>
                <a:spcPct val="100000"/>
              </a:lnSpc>
              <a:spcBef>
                <a:spcPts val="414"/>
              </a:spcBef>
              <a:buChar char="-"/>
              <a:tabLst>
                <a:tab pos="312420" algn="l"/>
                <a:tab pos="313690" algn="l"/>
              </a:tabLst>
            </a:pPr>
            <a:endParaRPr lang="en-US"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spc="-30" dirty="0" smtClean="0">
                <a:latin typeface="Book Antiqua"/>
                <a:cs typeface="Book Antiqua"/>
              </a:rPr>
              <a:t>Break (5 mins)</a:t>
            </a:r>
          </a:p>
          <a:p>
            <a:pPr marL="313055" indent="-300990">
              <a:lnSpc>
                <a:spcPct val="100000"/>
              </a:lnSpc>
              <a:spcBef>
                <a:spcPts val="414"/>
              </a:spcBef>
              <a:buChar char="-"/>
              <a:tabLst>
                <a:tab pos="312420" algn="l"/>
                <a:tab pos="313690" algn="l"/>
              </a:tabLst>
            </a:pPr>
            <a:endParaRPr lang="en-US"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spc="-30" dirty="0" smtClean="0">
                <a:latin typeface="Book Antiqua"/>
                <a:cs typeface="Book Antiqua"/>
              </a:rPr>
              <a:t>Notebook: Practice with preprocessing (~50 mins)</a:t>
            </a:r>
          </a:p>
        </p:txBody>
      </p:sp>
    </p:spTree>
    <p:extLst>
      <p:ext uri="{BB962C8B-B14F-4D97-AF65-F5344CB8AC3E}">
        <p14:creationId xmlns:p14="http://schemas.microsoft.com/office/powerpoint/2010/main" val="3309728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45858" y="2169914"/>
            <a:ext cx="958044"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written </a:t>
            </a:r>
            <a:r>
              <a:rPr sz="949" spc="24" dirty="0">
                <a:latin typeface="Arial"/>
                <a:cs typeface="Arial"/>
              </a:rPr>
              <a:t>by</a:t>
            </a:r>
            <a:r>
              <a:rPr sz="949" spc="-13" dirty="0">
                <a:latin typeface="Arial"/>
                <a:cs typeface="Arial"/>
              </a:rPr>
              <a:t> </a:t>
            </a:r>
            <a:r>
              <a:rPr sz="949" spc="-3" dirty="0">
                <a:latin typeface="Arial"/>
                <a:cs typeface="Arial"/>
              </a:rPr>
              <a:t>women</a:t>
            </a:r>
            <a:endParaRPr sz="949">
              <a:latin typeface="Arial"/>
              <a:cs typeface="Arial"/>
            </a:endParaRPr>
          </a:p>
        </p:txBody>
      </p:sp>
      <p:sp>
        <p:nvSpPr>
          <p:cNvPr id="3" name="object 3"/>
          <p:cNvSpPr txBox="1"/>
          <p:nvPr/>
        </p:nvSpPr>
        <p:spPr>
          <a:xfrm>
            <a:off x="6159252" y="2819549"/>
            <a:ext cx="804007"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written </a:t>
            </a:r>
            <a:r>
              <a:rPr sz="949" spc="24" dirty="0">
                <a:latin typeface="Arial"/>
                <a:cs typeface="Arial"/>
              </a:rPr>
              <a:t>by</a:t>
            </a:r>
            <a:r>
              <a:rPr sz="949" spc="-18" dirty="0">
                <a:latin typeface="Arial"/>
                <a:cs typeface="Arial"/>
              </a:rPr>
              <a:t> </a:t>
            </a:r>
            <a:r>
              <a:rPr sz="949" spc="-3" dirty="0">
                <a:latin typeface="Arial"/>
                <a:cs typeface="Arial"/>
              </a:rPr>
              <a:t>men</a:t>
            </a:r>
            <a:endParaRPr sz="949">
              <a:latin typeface="Arial"/>
              <a:cs typeface="Arial"/>
            </a:endParaRPr>
          </a:p>
        </p:txBody>
      </p:sp>
      <p:sp>
        <p:nvSpPr>
          <p:cNvPr id="4" name="object 4"/>
          <p:cNvSpPr/>
          <p:nvPr/>
        </p:nvSpPr>
        <p:spPr>
          <a:xfrm>
            <a:off x="1970489" y="378672"/>
            <a:ext cx="4064905" cy="3667758"/>
          </a:xfrm>
          <a:custGeom>
            <a:avLst/>
            <a:gdLst/>
            <a:ahLst/>
            <a:cxnLst/>
            <a:rect l="l" t="t" r="r" b="b"/>
            <a:pathLst>
              <a:path w="7708265" h="6955155">
                <a:moveTo>
                  <a:pt x="0" y="0"/>
                </a:moveTo>
                <a:lnTo>
                  <a:pt x="7708120" y="0"/>
                </a:lnTo>
                <a:lnTo>
                  <a:pt x="7708120" y="6954900"/>
                </a:lnTo>
                <a:lnTo>
                  <a:pt x="0" y="6954900"/>
                </a:lnTo>
                <a:lnTo>
                  <a:pt x="0" y="0"/>
                </a:lnTo>
                <a:close/>
              </a:path>
            </a:pathLst>
          </a:custGeom>
          <a:solidFill>
            <a:srgbClr val="EBEBEB"/>
          </a:solidFill>
        </p:spPr>
        <p:txBody>
          <a:bodyPr wrap="square" lIns="0" tIns="0" rIns="0" bIns="0" rtlCol="0"/>
          <a:lstStyle/>
          <a:p>
            <a:endParaRPr sz="949"/>
          </a:p>
        </p:txBody>
      </p:sp>
      <p:sp>
        <p:nvSpPr>
          <p:cNvPr id="5" name="object 5"/>
          <p:cNvSpPr/>
          <p:nvPr/>
        </p:nvSpPr>
        <p:spPr>
          <a:xfrm>
            <a:off x="2150336" y="1443168"/>
            <a:ext cx="3705134" cy="1760891"/>
          </a:xfrm>
          <a:prstGeom prst="rect">
            <a:avLst/>
          </a:prstGeom>
          <a:blipFill>
            <a:blip r:embed="rId3" cstate="print"/>
            <a:stretch>
              <a:fillRect/>
            </a:stretch>
          </a:blipFill>
        </p:spPr>
        <p:txBody>
          <a:bodyPr wrap="square" lIns="0" tIns="0" rIns="0" bIns="0" rtlCol="0"/>
          <a:lstStyle/>
          <a:p>
            <a:endParaRPr sz="949"/>
          </a:p>
        </p:txBody>
      </p:sp>
      <p:sp>
        <p:nvSpPr>
          <p:cNvPr id="6" name="object 6"/>
          <p:cNvSpPr/>
          <p:nvPr/>
        </p:nvSpPr>
        <p:spPr>
          <a:xfrm>
            <a:off x="2155254" y="2027603"/>
            <a:ext cx="3695551" cy="1393031"/>
          </a:xfrm>
          <a:custGeom>
            <a:avLst/>
            <a:gdLst/>
            <a:ahLst/>
            <a:cxnLst/>
            <a:rect l="l" t="t" r="r" b="b"/>
            <a:pathLst>
              <a:path w="7007859" h="2641600">
                <a:moveTo>
                  <a:pt x="73761" y="2565400"/>
                </a:moveTo>
                <a:lnTo>
                  <a:pt x="36880" y="2463800"/>
                </a:lnTo>
                <a:lnTo>
                  <a:pt x="0" y="2451100"/>
                </a:lnTo>
                <a:lnTo>
                  <a:pt x="0" y="0"/>
                </a:lnTo>
                <a:lnTo>
                  <a:pt x="36880" y="266700"/>
                </a:lnTo>
                <a:lnTo>
                  <a:pt x="73761" y="1193800"/>
                </a:lnTo>
                <a:lnTo>
                  <a:pt x="382357" y="1193800"/>
                </a:lnTo>
                <a:lnTo>
                  <a:pt x="405690" y="1587500"/>
                </a:lnTo>
                <a:lnTo>
                  <a:pt x="549861" y="1587500"/>
                </a:lnTo>
                <a:lnTo>
                  <a:pt x="553214" y="1612900"/>
                </a:lnTo>
                <a:lnTo>
                  <a:pt x="590095" y="1727200"/>
                </a:lnTo>
                <a:lnTo>
                  <a:pt x="1208149" y="1727200"/>
                </a:lnTo>
                <a:lnTo>
                  <a:pt x="1208744" y="1739900"/>
                </a:lnTo>
                <a:lnTo>
                  <a:pt x="848261" y="1739900"/>
                </a:lnTo>
                <a:lnTo>
                  <a:pt x="839410" y="1816100"/>
                </a:lnTo>
                <a:lnTo>
                  <a:pt x="442571" y="1816100"/>
                </a:lnTo>
                <a:lnTo>
                  <a:pt x="436329" y="1955800"/>
                </a:lnTo>
                <a:lnTo>
                  <a:pt x="184404" y="1955800"/>
                </a:lnTo>
                <a:lnTo>
                  <a:pt x="73761" y="2565400"/>
                </a:lnTo>
                <a:close/>
              </a:path>
              <a:path w="7007859" h="2641600">
                <a:moveTo>
                  <a:pt x="382357" y="1193800"/>
                </a:moveTo>
                <a:lnTo>
                  <a:pt x="73761" y="1193800"/>
                </a:lnTo>
                <a:lnTo>
                  <a:pt x="184404" y="774700"/>
                </a:lnTo>
                <a:lnTo>
                  <a:pt x="221285" y="101600"/>
                </a:lnTo>
                <a:lnTo>
                  <a:pt x="258166" y="558800"/>
                </a:lnTo>
                <a:lnTo>
                  <a:pt x="295047" y="1092200"/>
                </a:lnTo>
                <a:lnTo>
                  <a:pt x="376336" y="1092200"/>
                </a:lnTo>
                <a:lnTo>
                  <a:pt x="382357" y="1193800"/>
                </a:lnTo>
                <a:close/>
              </a:path>
              <a:path w="7007859" h="2641600">
                <a:moveTo>
                  <a:pt x="2093916" y="1663700"/>
                </a:moveTo>
                <a:lnTo>
                  <a:pt x="1438357" y="1663700"/>
                </a:lnTo>
                <a:lnTo>
                  <a:pt x="1475238" y="571500"/>
                </a:lnTo>
                <a:lnTo>
                  <a:pt x="1512118" y="1384300"/>
                </a:lnTo>
                <a:lnTo>
                  <a:pt x="1570074" y="1384300"/>
                </a:lnTo>
                <a:lnTo>
                  <a:pt x="1585880" y="1422400"/>
                </a:lnTo>
                <a:lnTo>
                  <a:pt x="1778049" y="1422400"/>
                </a:lnTo>
                <a:lnTo>
                  <a:pt x="1807167" y="1612900"/>
                </a:lnTo>
                <a:lnTo>
                  <a:pt x="2095760" y="1612900"/>
                </a:lnTo>
                <a:lnTo>
                  <a:pt x="2093916" y="1663700"/>
                </a:lnTo>
                <a:close/>
              </a:path>
              <a:path w="7007859" h="2641600">
                <a:moveTo>
                  <a:pt x="549861" y="1587500"/>
                </a:moveTo>
                <a:lnTo>
                  <a:pt x="405690" y="1587500"/>
                </a:lnTo>
                <a:lnTo>
                  <a:pt x="442571" y="635000"/>
                </a:lnTo>
                <a:lnTo>
                  <a:pt x="479452" y="1193800"/>
                </a:lnTo>
                <a:lnTo>
                  <a:pt x="516333" y="1333500"/>
                </a:lnTo>
                <a:lnTo>
                  <a:pt x="549861" y="1587500"/>
                </a:lnTo>
                <a:close/>
              </a:path>
              <a:path w="7007859" h="2641600">
                <a:moveTo>
                  <a:pt x="1344106" y="1917700"/>
                </a:moveTo>
                <a:lnTo>
                  <a:pt x="1217071" y="1917700"/>
                </a:lnTo>
                <a:lnTo>
                  <a:pt x="1253952" y="1587500"/>
                </a:lnTo>
                <a:lnTo>
                  <a:pt x="1290833" y="1549400"/>
                </a:lnTo>
                <a:lnTo>
                  <a:pt x="1327714" y="1358900"/>
                </a:lnTo>
                <a:lnTo>
                  <a:pt x="1364595" y="825500"/>
                </a:lnTo>
                <a:lnTo>
                  <a:pt x="1401476" y="1409700"/>
                </a:lnTo>
                <a:lnTo>
                  <a:pt x="1438357" y="1663700"/>
                </a:lnTo>
                <a:lnTo>
                  <a:pt x="2093916" y="1663700"/>
                </a:lnTo>
                <a:lnTo>
                  <a:pt x="2091150" y="1739900"/>
                </a:lnTo>
                <a:lnTo>
                  <a:pt x="1475238" y="1739900"/>
                </a:lnTo>
                <a:lnTo>
                  <a:pt x="1469774" y="1790700"/>
                </a:lnTo>
                <a:lnTo>
                  <a:pt x="1364595" y="1790700"/>
                </a:lnTo>
                <a:lnTo>
                  <a:pt x="1344106" y="1917700"/>
                </a:lnTo>
                <a:close/>
              </a:path>
              <a:path w="7007859" h="2641600">
                <a:moveTo>
                  <a:pt x="2099909" y="1498600"/>
                </a:moveTo>
                <a:lnTo>
                  <a:pt x="2028452" y="1498600"/>
                </a:lnTo>
                <a:lnTo>
                  <a:pt x="2065333" y="1358900"/>
                </a:lnTo>
                <a:lnTo>
                  <a:pt x="2102214" y="863600"/>
                </a:lnTo>
                <a:lnTo>
                  <a:pt x="2130344" y="1435100"/>
                </a:lnTo>
                <a:lnTo>
                  <a:pt x="2102214" y="1435100"/>
                </a:lnTo>
                <a:lnTo>
                  <a:pt x="2099909" y="1498600"/>
                </a:lnTo>
                <a:close/>
              </a:path>
              <a:path w="7007859" h="2641600">
                <a:moveTo>
                  <a:pt x="2577170" y="1346200"/>
                </a:moveTo>
                <a:lnTo>
                  <a:pt x="2507904" y="1346200"/>
                </a:lnTo>
                <a:lnTo>
                  <a:pt x="2544786" y="889000"/>
                </a:lnTo>
                <a:lnTo>
                  <a:pt x="2577170" y="1346200"/>
                </a:lnTo>
                <a:close/>
              </a:path>
              <a:path w="7007859" h="2641600">
                <a:moveTo>
                  <a:pt x="1205769" y="1676400"/>
                </a:moveTo>
                <a:lnTo>
                  <a:pt x="774499" y="1676400"/>
                </a:lnTo>
                <a:lnTo>
                  <a:pt x="811380" y="1460500"/>
                </a:lnTo>
                <a:lnTo>
                  <a:pt x="848261" y="914400"/>
                </a:lnTo>
                <a:lnTo>
                  <a:pt x="885142" y="1358900"/>
                </a:lnTo>
                <a:lnTo>
                  <a:pt x="979285" y="1358900"/>
                </a:lnTo>
                <a:lnTo>
                  <a:pt x="995784" y="1574800"/>
                </a:lnTo>
                <a:lnTo>
                  <a:pt x="1201010" y="1574800"/>
                </a:lnTo>
                <a:lnTo>
                  <a:pt x="1205769" y="1676400"/>
                </a:lnTo>
                <a:close/>
              </a:path>
              <a:path w="7007859" h="2641600">
                <a:moveTo>
                  <a:pt x="2828769" y="1193800"/>
                </a:moveTo>
                <a:lnTo>
                  <a:pt x="2766072" y="1193800"/>
                </a:lnTo>
                <a:lnTo>
                  <a:pt x="2802953" y="927100"/>
                </a:lnTo>
                <a:lnTo>
                  <a:pt x="2828769" y="1193800"/>
                </a:lnTo>
                <a:close/>
              </a:path>
              <a:path w="7007859" h="2641600">
                <a:moveTo>
                  <a:pt x="2488045" y="1257300"/>
                </a:moveTo>
                <a:lnTo>
                  <a:pt x="2360380" y="1257300"/>
                </a:lnTo>
                <a:lnTo>
                  <a:pt x="2397261" y="939800"/>
                </a:lnTo>
                <a:lnTo>
                  <a:pt x="2434142" y="1231900"/>
                </a:lnTo>
                <a:lnTo>
                  <a:pt x="2482371" y="1231900"/>
                </a:lnTo>
                <a:lnTo>
                  <a:pt x="2488045" y="1257300"/>
                </a:lnTo>
                <a:close/>
              </a:path>
              <a:path w="7007859" h="2641600">
                <a:moveTo>
                  <a:pt x="2391499" y="1612900"/>
                </a:moveTo>
                <a:lnTo>
                  <a:pt x="2139095" y="1612900"/>
                </a:lnTo>
                <a:lnTo>
                  <a:pt x="2175976" y="952500"/>
                </a:lnTo>
                <a:lnTo>
                  <a:pt x="2212857" y="1282700"/>
                </a:lnTo>
                <a:lnTo>
                  <a:pt x="2249738" y="1295400"/>
                </a:lnTo>
                <a:lnTo>
                  <a:pt x="2286619" y="1447800"/>
                </a:lnTo>
                <a:lnTo>
                  <a:pt x="2790235" y="1447800"/>
                </a:lnTo>
                <a:lnTo>
                  <a:pt x="2785148" y="1498600"/>
                </a:lnTo>
                <a:lnTo>
                  <a:pt x="2544786" y="1498600"/>
                </a:lnTo>
                <a:lnTo>
                  <a:pt x="2537761" y="1549400"/>
                </a:lnTo>
                <a:lnTo>
                  <a:pt x="2397261" y="1549400"/>
                </a:lnTo>
                <a:lnTo>
                  <a:pt x="2391499" y="1612900"/>
                </a:lnTo>
                <a:close/>
              </a:path>
              <a:path w="7007859" h="2641600">
                <a:moveTo>
                  <a:pt x="376336" y="1092200"/>
                </a:moveTo>
                <a:lnTo>
                  <a:pt x="295047" y="1092200"/>
                </a:lnTo>
                <a:lnTo>
                  <a:pt x="368809" y="965200"/>
                </a:lnTo>
                <a:lnTo>
                  <a:pt x="376336" y="1092200"/>
                </a:lnTo>
                <a:close/>
              </a:path>
              <a:path w="7007859" h="2641600">
                <a:moveTo>
                  <a:pt x="2794050" y="1409700"/>
                </a:moveTo>
                <a:lnTo>
                  <a:pt x="2581667" y="1409700"/>
                </a:lnTo>
                <a:lnTo>
                  <a:pt x="2618548" y="1016000"/>
                </a:lnTo>
                <a:lnTo>
                  <a:pt x="2655429" y="1181100"/>
                </a:lnTo>
                <a:lnTo>
                  <a:pt x="2763235" y="1181100"/>
                </a:lnTo>
                <a:lnTo>
                  <a:pt x="2766072" y="1193800"/>
                </a:lnTo>
                <a:lnTo>
                  <a:pt x="2828769" y="1193800"/>
                </a:lnTo>
                <a:lnTo>
                  <a:pt x="2839833" y="1308100"/>
                </a:lnTo>
                <a:lnTo>
                  <a:pt x="3025555" y="1308100"/>
                </a:lnTo>
                <a:lnTo>
                  <a:pt x="3026872" y="1320800"/>
                </a:lnTo>
                <a:lnTo>
                  <a:pt x="2802953" y="1320800"/>
                </a:lnTo>
                <a:lnTo>
                  <a:pt x="2794050" y="1409700"/>
                </a:lnTo>
                <a:close/>
              </a:path>
              <a:path w="7007859" h="2641600">
                <a:moveTo>
                  <a:pt x="1778049" y="1422400"/>
                </a:moveTo>
                <a:lnTo>
                  <a:pt x="1585880" y="1422400"/>
                </a:lnTo>
                <a:lnTo>
                  <a:pt x="1622761" y="1409700"/>
                </a:lnTo>
                <a:lnTo>
                  <a:pt x="1659642" y="1079500"/>
                </a:lnTo>
                <a:lnTo>
                  <a:pt x="1696523" y="1028700"/>
                </a:lnTo>
                <a:lnTo>
                  <a:pt x="1733404" y="1397000"/>
                </a:lnTo>
                <a:lnTo>
                  <a:pt x="1774167" y="1397000"/>
                </a:lnTo>
                <a:lnTo>
                  <a:pt x="1778049" y="1422400"/>
                </a:lnTo>
                <a:close/>
              </a:path>
              <a:path w="7007859" h="2641600">
                <a:moveTo>
                  <a:pt x="2763235" y="1181100"/>
                </a:moveTo>
                <a:lnTo>
                  <a:pt x="2655429" y="1181100"/>
                </a:lnTo>
                <a:lnTo>
                  <a:pt x="2692310" y="1168400"/>
                </a:lnTo>
                <a:lnTo>
                  <a:pt x="2729191" y="1028700"/>
                </a:lnTo>
                <a:lnTo>
                  <a:pt x="2763235" y="1181100"/>
                </a:lnTo>
                <a:close/>
              </a:path>
              <a:path w="7007859" h="2641600">
                <a:moveTo>
                  <a:pt x="2790235" y="1447800"/>
                </a:moveTo>
                <a:lnTo>
                  <a:pt x="2286619" y="1447800"/>
                </a:lnTo>
                <a:lnTo>
                  <a:pt x="2323499" y="1066800"/>
                </a:lnTo>
                <a:lnTo>
                  <a:pt x="2360380" y="1257300"/>
                </a:lnTo>
                <a:lnTo>
                  <a:pt x="2488045" y="1257300"/>
                </a:lnTo>
                <a:lnTo>
                  <a:pt x="2507904" y="1346200"/>
                </a:lnTo>
                <a:lnTo>
                  <a:pt x="2577170" y="1346200"/>
                </a:lnTo>
                <a:lnTo>
                  <a:pt x="2581667" y="1409700"/>
                </a:lnTo>
                <a:lnTo>
                  <a:pt x="2794050" y="1409700"/>
                </a:lnTo>
                <a:lnTo>
                  <a:pt x="2790235" y="1447800"/>
                </a:lnTo>
                <a:close/>
              </a:path>
              <a:path w="7007859" h="2641600">
                <a:moveTo>
                  <a:pt x="979285" y="1358900"/>
                </a:moveTo>
                <a:lnTo>
                  <a:pt x="885142" y="1358900"/>
                </a:lnTo>
                <a:lnTo>
                  <a:pt x="922023" y="1181100"/>
                </a:lnTo>
                <a:lnTo>
                  <a:pt x="958904" y="1092200"/>
                </a:lnTo>
                <a:lnTo>
                  <a:pt x="979285" y="1358900"/>
                </a:lnTo>
                <a:close/>
              </a:path>
              <a:path w="7007859" h="2641600">
                <a:moveTo>
                  <a:pt x="2011165" y="1308100"/>
                </a:moveTo>
                <a:lnTo>
                  <a:pt x="1954691" y="1308100"/>
                </a:lnTo>
                <a:lnTo>
                  <a:pt x="1991572" y="1092200"/>
                </a:lnTo>
                <a:lnTo>
                  <a:pt x="2011165" y="1308100"/>
                </a:lnTo>
                <a:close/>
              </a:path>
              <a:path w="7007859" h="2641600">
                <a:moveTo>
                  <a:pt x="1208149" y="1727200"/>
                </a:moveTo>
                <a:lnTo>
                  <a:pt x="590095" y="1727200"/>
                </a:lnTo>
                <a:lnTo>
                  <a:pt x="626976" y="1384300"/>
                </a:lnTo>
                <a:lnTo>
                  <a:pt x="663857" y="1104900"/>
                </a:lnTo>
                <a:lnTo>
                  <a:pt x="700738" y="1651000"/>
                </a:lnTo>
                <a:lnTo>
                  <a:pt x="770987" y="1651000"/>
                </a:lnTo>
                <a:lnTo>
                  <a:pt x="774499" y="1676400"/>
                </a:lnTo>
                <a:lnTo>
                  <a:pt x="1205769" y="1676400"/>
                </a:lnTo>
                <a:lnTo>
                  <a:pt x="1208149" y="1727200"/>
                </a:lnTo>
                <a:close/>
              </a:path>
              <a:path w="7007859" h="2641600">
                <a:moveTo>
                  <a:pt x="1196846" y="1485900"/>
                </a:moveTo>
                <a:lnTo>
                  <a:pt x="1143310" y="1485900"/>
                </a:lnTo>
                <a:lnTo>
                  <a:pt x="1180191" y="1130300"/>
                </a:lnTo>
                <a:lnTo>
                  <a:pt x="1196846" y="1485900"/>
                </a:lnTo>
                <a:close/>
              </a:path>
              <a:path w="7007859" h="2641600">
                <a:moveTo>
                  <a:pt x="2095760" y="1612900"/>
                </a:moveTo>
                <a:lnTo>
                  <a:pt x="1807167" y="1612900"/>
                </a:lnTo>
                <a:lnTo>
                  <a:pt x="1844048" y="1511300"/>
                </a:lnTo>
                <a:lnTo>
                  <a:pt x="1880929" y="1282700"/>
                </a:lnTo>
                <a:lnTo>
                  <a:pt x="1917810" y="1130300"/>
                </a:lnTo>
                <a:lnTo>
                  <a:pt x="1954691" y="1308100"/>
                </a:lnTo>
                <a:lnTo>
                  <a:pt x="2011165" y="1308100"/>
                </a:lnTo>
                <a:lnTo>
                  <a:pt x="2028452" y="1498600"/>
                </a:lnTo>
                <a:lnTo>
                  <a:pt x="2099909" y="1498600"/>
                </a:lnTo>
                <a:lnTo>
                  <a:pt x="2095760" y="1612900"/>
                </a:lnTo>
                <a:close/>
              </a:path>
              <a:path w="7007859" h="2641600">
                <a:moveTo>
                  <a:pt x="1201010" y="1574800"/>
                </a:moveTo>
                <a:lnTo>
                  <a:pt x="995784" y="1574800"/>
                </a:lnTo>
                <a:lnTo>
                  <a:pt x="1032667" y="1143000"/>
                </a:lnTo>
                <a:lnTo>
                  <a:pt x="1069548" y="1435100"/>
                </a:lnTo>
                <a:lnTo>
                  <a:pt x="1124869" y="1435100"/>
                </a:lnTo>
                <a:lnTo>
                  <a:pt x="1143310" y="1485900"/>
                </a:lnTo>
                <a:lnTo>
                  <a:pt x="1196846" y="1485900"/>
                </a:lnTo>
                <a:lnTo>
                  <a:pt x="1201010" y="1574800"/>
                </a:lnTo>
                <a:close/>
              </a:path>
              <a:path w="7007859" h="2641600">
                <a:moveTo>
                  <a:pt x="3025555" y="1308100"/>
                </a:moveTo>
                <a:lnTo>
                  <a:pt x="2839833" y="1308100"/>
                </a:lnTo>
                <a:lnTo>
                  <a:pt x="2876714" y="1219200"/>
                </a:lnTo>
                <a:lnTo>
                  <a:pt x="2913595" y="1143000"/>
                </a:lnTo>
                <a:lnTo>
                  <a:pt x="2950476" y="1295400"/>
                </a:lnTo>
                <a:lnTo>
                  <a:pt x="3024238" y="1295400"/>
                </a:lnTo>
                <a:lnTo>
                  <a:pt x="3025555" y="1308100"/>
                </a:lnTo>
                <a:close/>
              </a:path>
              <a:path w="7007859" h="2641600">
                <a:moveTo>
                  <a:pt x="2482371" y="1231900"/>
                </a:moveTo>
                <a:lnTo>
                  <a:pt x="2434142" y="1231900"/>
                </a:lnTo>
                <a:lnTo>
                  <a:pt x="2471023" y="1181100"/>
                </a:lnTo>
                <a:lnTo>
                  <a:pt x="2482371" y="1231900"/>
                </a:lnTo>
                <a:close/>
              </a:path>
              <a:path w="7007859" h="2641600">
                <a:moveTo>
                  <a:pt x="3024238" y="1295400"/>
                </a:moveTo>
                <a:lnTo>
                  <a:pt x="2950476" y="1295400"/>
                </a:lnTo>
                <a:lnTo>
                  <a:pt x="2987357" y="1193800"/>
                </a:lnTo>
                <a:lnTo>
                  <a:pt x="3024238" y="1295400"/>
                </a:lnTo>
                <a:close/>
              </a:path>
              <a:path w="7007859" h="2641600">
                <a:moveTo>
                  <a:pt x="3831280" y="1549400"/>
                </a:moveTo>
                <a:lnTo>
                  <a:pt x="3761857" y="1549400"/>
                </a:lnTo>
                <a:lnTo>
                  <a:pt x="3798738" y="1409700"/>
                </a:lnTo>
                <a:lnTo>
                  <a:pt x="3835619" y="1206500"/>
                </a:lnTo>
                <a:lnTo>
                  <a:pt x="3872500" y="1485900"/>
                </a:lnTo>
                <a:lnTo>
                  <a:pt x="3909381" y="1524000"/>
                </a:lnTo>
                <a:lnTo>
                  <a:pt x="3835619" y="1524000"/>
                </a:lnTo>
                <a:lnTo>
                  <a:pt x="3831280" y="1549400"/>
                </a:lnTo>
                <a:close/>
              </a:path>
              <a:path w="7007859" h="2641600">
                <a:moveTo>
                  <a:pt x="3489506" y="1612900"/>
                </a:moveTo>
                <a:lnTo>
                  <a:pt x="3282406" y="1612900"/>
                </a:lnTo>
                <a:lnTo>
                  <a:pt x="3319287" y="1308100"/>
                </a:lnTo>
                <a:lnTo>
                  <a:pt x="3356167" y="1422400"/>
                </a:lnTo>
                <a:lnTo>
                  <a:pt x="3443340" y="1422400"/>
                </a:lnTo>
                <a:lnTo>
                  <a:pt x="3466810" y="1511300"/>
                </a:lnTo>
                <a:lnTo>
                  <a:pt x="3489506" y="1612900"/>
                </a:lnTo>
                <a:close/>
              </a:path>
              <a:path w="7007859" h="2641600">
                <a:moveTo>
                  <a:pt x="2839833" y="1701800"/>
                </a:moveTo>
                <a:lnTo>
                  <a:pt x="2802953" y="1320800"/>
                </a:lnTo>
                <a:lnTo>
                  <a:pt x="3026872" y="1320800"/>
                </a:lnTo>
                <a:lnTo>
                  <a:pt x="3045313" y="1498600"/>
                </a:lnTo>
                <a:lnTo>
                  <a:pt x="2987357" y="1498600"/>
                </a:lnTo>
                <a:lnTo>
                  <a:pt x="2981683" y="1524000"/>
                </a:lnTo>
                <a:lnTo>
                  <a:pt x="2913595" y="1524000"/>
                </a:lnTo>
                <a:lnTo>
                  <a:pt x="2876714" y="1625600"/>
                </a:lnTo>
                <a:lnTo>
                  <a:pt x="2839833" y="1701800"/>
                </a:lnTo>
                <a:close/>
              </a:path>
              <a:path w="7007859" h="2641600">
                <a:moveTo>
                  <a:pt x="1570074" y="1384300"/>
                </a:moveTo>
                <a:lnTo>
                  <a:pt x="1512118" y="1384300"/>
                </a:lnTo>
                <a:lnTo>
                  <a:pt x="1548999" y="1333500"/>
                </a:lnTo>
                <a:lnTo>
                  <a:pt x="1570074" y="1384300"/>
                </a:lnTo>
                <a:close/>
              </a:path>
              <a:path w="7007859" h="2641600">
                <a:moveTo>
                  <a:pt x="3443340" y="1422400"/>
                </a:moveTo>
                <a:lnTo>
                  <a:pt x="3356167" y="1422400"/>
                </a:lnTo>
                <a:lnTo>
                  <a:pt x="3393048" y="1333500"/>
                </a:lnTo>
                <a:lnTo>
                  <a:pt x="3429929" y="1371600"/>
                </a:lnTo>
                <a:lnTo>
                  <a:pt x="3443340" y="1422400"/>
                </a:lnTo>
                <a:close/>
              </a:path>
              <a:path w="7007859" h="2641600">
                <a:moveTo>
                  <a:pt x="3909381" y="1854200"/>
                </a:moveTo>
                <a:lnTo>
                  <a:pt x="3872500" y="1816100"/>
                </a:lnTo>
                <a:lnTo>
                  <a:pt x="3835619" y="1524000"/>
                </a:lnTo>
                <a:lnTo>
                  <a:pt x="3909381" y="1524000"/>
                </a:lnTo>
                <a:lnTo>
                  <a:pt x="3946261" y="1333500"/>
                </a:lnTo>
                <a:lnTo>
                  <a:pt x="3983142" y="1663700"/>
                </a:lnTo>
                <a:lnTo>
                  <a:pt x="4342332" y="1663700"/>
                </a:lnTo>
                <a:lnTo>
                  <a:pt x="4345539" y="1689100"/>
                </a:lnTo>
                <a:lnTo>
                  <a:pt x="4130668" y="1689100"/>
                </a:lnTo>
                <a:lnTo>
                  <a:pt x="4112227" y="1739900"/>
                </a:lnTo>
                <a:lnTo>
                  <a:pt x="3946261" y="1739900"/>
                </a:lnTo>
                <a:lnTo>
                  <a:pt x="3909381" y="1854200"/>
                </a:lnTo>
                <a:close/>
              </a:path>
              <a:path w="7007859" h="2641600">
                <a:moveTo>
                  <a:pt x="4326297" y="1536700"/>
                </a:moveTo>
                <a:lnTo>
                  <a:pt x="4093787" y="1536700"/>
                </a:lnTo>
                <a:lnTo>
                  <a:pt x="4130668" y="1435100"/>
                </a:lnTo>
                <a:lnTo>
                  <a:pt x="4167548" y="1358900"/>
                </a:lnTo>
                <a:lnTo>
                  <a:pt x="4204429" y="1358900"/>
                </a:lnTo>
                <a:lnTo>
                  <a:pt x="4241310" y="1473200"/>
                </a:lnTo>
                <a:lnTo>
                  <a:pt x="4318279" y="1473200"/>
                </a:lnTo>
                <a:lnTo>
                  <a:pt x="4326297" y="1536700"/>
                </a:lnTo>
                <a:close/>
              </a:path>
              <a:path w="7007859" h="2641600">
                <a:moveTo>
                  <a:pt x="1774167" y="1397000"/>
                </a:moveTo>
                <a:lnTo>
                  <a:pt x="1733404" y="1397000"/>
                </a:lnTo>
                <a:lnTo>
                  <a:pt x="1770285" y="1371600"/>
                </a:lnTo>
                <a:lnTo>
                  <a:pt x="1774167" y="1397000"/>
                </a:lnTo>
                <a:close/>
              </a:path>
              <a:path w="7007859" h="2641600">
                <a:moveTo>
                  <a:pt x="1124869" y="1435100"/>
                </a:moveTo>
                <a:lnTo>
                  <a:pt x="1069548" y="1435100"/>
                </a:lnTo>
                <a:lnTo>
                  <a:pt x="1106429" y="1384300"/>
                </a:lnTo>
                <a:lnTo>
                  <a:pt x="1124869" y="1435100"/>
                </a:lnTo>
                <a:close/>
              </a:path>
              <a:path w="7007859" h="2641600">
                <a:moveTo>
                  <a:pt x="3262288" y="1536700"/>
                </a:moveTo>
                <a:lnTo>
                  <a:pt x="3171761" y="1536700"/>
                </a:lnTo>
                <a:lnTo>
                  <a:pt x="3208642" y="1384300"/>
                </a:lnTo>
                <a:lnTo>
                  <a:pt x="3245523" y="1473200"/>
                </a:lnTo>
                <a:lnTo>
                  <a:pt x="3262288" y="1536700"/>
                </a:lnTo>
                <a:close/>
              </a:path>
              <a:path w="7007859" h="2641600">
                <a:moveTo>
                  <a:pt x="3539097" y="1676400"/>
                </a:moveTo>
                <a:lnTo>
                  <a:pt x="3503691" y="1676400"/>
                </a:lnTo>
                <a:lnTo>
                  <a:pt x="3540572" y="1397000"/>
                </a:lnTo>
                <a:lnTo>
                  <a:pt x="3574246" y="1663700"/>
                </a:lnTo>
                <a:lnTo>
                  <a:pt x="3540572" y="1663700"/>
                </a:lnTo>
                <a:lnTo>
                  <a:pt x="3539097" y="1676400"/>
                </a:lnTo>
                <a:close/>
              </a:path>
              <a:path w="7007859" h="2641600">
                <a:moveTo>
                  <a:pt x="770987" y="1651000"/>
                </a:moveTo>
                <a:lnTo>
                  <a:pt x="700738" y="1651000"/>
                </a:lnTo>
                <a:lnTo>
                  <a:pt x="737618" y="1409700"/>
                </a:lnTo>
                <a:lnTo>
                  <a:pt x="770987" y="1651000"/>
                </a:lnTo>
                <a:close/>
              </a:path>
              <a:path w="7007859" h="2641600">
                <a:moveTo>
                  <a:pt x="4318279" y="1473200"/>
                </a:moveTo>
                <a:lnTo>
                  <a:pt x="4241310" y="1473200"/>
                </a:lnTo>
                <a:lnTo>
                  <a:pt x="4278191" y="1422400"/>
                </a:lnTo>
                <a:lnTo>
                  <a:pt x="4315072" y="1447800"/>
                </a:lnTo>
                <a:lnTo>
                  <a:pt x="4318279" y="1473200"/>
                </a:lnTo>
                <a:close/>
              </a:path>
              <a:path w="7007859" h="2641600">
                <a:moveTo>
                  <a:pt x="2139095" y="2197100"/>
                </a:moveTo>
                <a:lnTo>
                  <a:pt x="2102214" y="1435100"/>
                </a:lnTo>
                <a:lnTo>
                  <a:pt x="2130344" y="1435100"/>
                </a:lnTo>
                <a:lnTo>
                  <a:pt x="2139095" y="1612900"/>
                </a:lnTo>
                <a:lnTo>
                  <a:pt x="2391499" y="1612900"/>
                </a:lnTo>
                <a:lnTo>
                  <a:pt x="2383431" y="1701800"/>
                </a:lnTo>
                <a:lnTo>
                  <a:pt x="2323499" y="1701800"/>
                </a:lnTo>
                <a:lnTo>
                  <a:pt x="2314988" y="1739900"/>
                </a:lnTo>
                <a:lnTo>
                  <a:pt x="2249738" y="1739900"/>
                </a:lnTo>
                <a:lnTo>
                  <a:pt x="2212857" y="1892300"/>
                </a:lnTo>
                <a:lnTo>
                  <a:pt x="2175976" y="1892300"/>
                </a:lnTo>
                <a:lnTo>
                  <a:pt x="2139095" y="2197100"/>
                </a:lnTo>
                <a:close/>
              </a:path>
              <a:path w="7007859" h="2641600">
                <a:moveTo>
                  <a:pt x="4342332" y="1663700"/>
                </a:moveTo>
                <a:lnTo>
                  <a:pt x="3983142" y="1663700"/>
                </a:lnTo>
                <a:lnTo>
                  <a:pt x="4020023" y="1587500"/>
                </a:lnTo>
                <a:lnTo>
                  <a:pt x="4056906" y="1435100"/>
                </a:lnTo>
                <a:lnTo>
                  <a:pt x="4093787" y="1536700"/>
                </a:lnTo>
                <a:lnTo>
                  <a:pt x="4326297" y="1536700"/>
                </a:lnTo>
                <a:lnTo>
                  <a:pt x="4342332" y="1663700"/>
                </a:lnTo>
                <a:close/>
              </a:path>
              <a:path w="7007859" h="2641600">
                <a:moveTo>
                  <a:pt x="3498017" y="1651000"/>
                </a:moveTo>
                <a:lnTo>
                  <a:pt x="3061119" y="1651000"/>
                </a:lnTo>
                <a:lnTo>
                  <a:pt x="3098000" y="1524000"/>
                </a:lnTo>
                <a:lnTo>
                  <a:pt x="3134880" y="1447800"/>
                </a:lnTo>
                <a:lnTo>
                  <a:pt x="3171761" y="1536700"/>
                </a:lnTo>
                <a:lnTo>
                  <a:pt x="3262288" y="1536700"/>
                </a:lnTo>
                <a:lnTo>
                  <a:pt x="3282406" y="1612900"/>
                </a:lnTo>
                <a:lnTo>
                  <a:pt x="3489506" y="1612900"/>
                </a:lnTo>
                <a:lnTo>
                  <a:pt x="3498017" y="1651000"/>
                </a:lnTo>
                <a:close/>
              </a:path>
              <a:path w="7007859" h="2641600">
                <a:moveTo>
                  <a:pt x="7007381" y="1689100"/>
                </a:moveTo>
                <a:lnTo>
                  <a:pt x="6859857" y="1689100"/>
                </a:lnTo>
                <a:lnTo>
                  <a:pt x="6896738" y="1612900"/>
                </a:lnTo>
                <a:lnTo>
                  <a:pt x="6933619" y="1562100"/>
                </a:lnTo>
                <a:lnTo>
                  <a:pt x="6970500" y="1447800"/>
                </a:lnTo>
                <a:lnTo>
                  <a:pt x="7007381" y="1625600"/>
                </a:lnTo>
                <a:lnTo>
                  <a:pt x="7007381" y="1689100"/>
                </a:lnTo>
                <a:close/>
              </a:path>
              <a:path w="7007859" h="2641600">
                <a:moveTo>
                  <a:pt x="6780827" y="1689100"/>
                </a:moveTo>
                <a:lnTo>
                  <a:pt x="6638572" y="1689100"/>
                </a:lnTo>
                <a:lnTo>
                  <a:pt x="6675453" y="1473200"/>
                </a:lnTo>
                <a:lnTo>
                  <a:pt x="6712334" y="1511300"/>
                </a:lnTo>
                <a:lnTo>
                  <a:pt x="6749215" y="1612900"/>
                </a:lnTo>
                <a:lnTo>
                  <a:pt x="6780827" y="1689100"/>
                </a:lnTo>
                <a:close/>
              </a:path>
              <a:path w="7007859" h="2641600">
                <a:moveTo>
                  <a:pt x="3807416" y="1689100"/>
                </a:moveTo>
                <a:lnTo>
                  <a:pt x="3577453" y="1689100"/>
                </a:lnTo>
                <a:lnTo>
                  <a:pt x="3614334" y="1574800"/>
                </a:lnTo>
                <a:lnTo>
                  <a:pt x="3651214" y="1485900"/>
                </a:lnTo>
                <a:lnTo>
                  <a:pt x="3688095" y="1676400"/>
                </a:lnTo>
                <a:lnTo>
                  <a:pt x="3809585" y="1676400"/>
                </a:lnTo>
                <a:lnTo>
                  <a:pt x="3807416" y="1689100"/>
                </a:lnTo>
                <a:close/>
              </a:path>
              <a:path w="7007859" h="2641600">
                <a:moveTo>
                  <a:pt x="4351953" y="2032000"/>
                </a:moveTo>
                <a:lnTo>
                  <a:pt x="4315072" y="1854200"/>
                </a:lnTo>
                <a:lnTo>
                  <a:pt x="4278191" y="1739900"/>
                </a:lnTo>
                <a:lnTo>
                  <a:pt x="4351953" y="1739900"/>
                </a:lnTo>
                <a:lnTo>
                  <a:pt x="4388834" y="1485900"/>
                </a:lnTo>
                <a:lnTo>
                  <a:pt x="4425715" y="1727200"/>
                </a:lnTo>
                <a:lnTo>
                  <a:pt x="4714938" y="1727200"/>
                </a:lnTo>
                <a:lnTo>
                  <a:pt x="4720762" y="1765300"/>
                </a:lnTo>
                <a:lnTo>
                  <a:pt x="4787148" y="1765300"/>
                </a:lnTo>
                <a:lnTo>
                  <a:pt x="4794525" y="1790700"/>
                </a:lnTo>
                <a:lnTo>
                  <a:pt x="4388834" y="1790700"/>
                </a:lnTo>
                <a:lnTo>
                  <a:pt x="4351953" y="2032000"/>
                </a:lnTo>
                <a:close/>
              </a:path>
              <a:path w="7007859" h="2641600">
                <a:moveTo>
                  <a:pt x="2581667" y="1701800"/>
                </a:moveTo>
                <a:lnTo>
                  <a:pt x="2544786" y="1498600"/>
                </a:lnTo>
                <a:lnTo>
                  <a:pt x="2618548" y="1498600"/>
                </a:lnTo>
                <a:lnTo>
                  <a:pt x="2581667" y="1701800"/>
                </a:lnTo>
                <a:close/>
              </a:path>
              <a:path w="7007859" h="2641600">
                <a:moveTo>
                  <a:pt x="2655429" y="1574800"/>
                </a:moveTo>
                <a:lnTo>
                  <a:pt x="2618548" y="1498600"/>
                </a:lnTo>
                <a:lnTo>
                  <a:pt x="2692310" y="1498600"/>
                </a:lnTo>
                <a:lnTo>
                  <a:pt x="2655429" y="1574800"/>
                </a:lnTo>
                <a:close/>
              </a:path>
              <a:path w="7007859" h="2641600">
                <a:moveTo>
                  <a:pt x="2766072" y="1689100"/>
                </a:moveTo>
                <a:lnTo>
                  <a:pt x="2729191" y="1498600"/>
                </a:lnTo>
                <a:lnTo>
                  <a:pt x="2785148" y="1498600"/>
                </a:lnTo>
                <a:lnTo>
                  <a:pt x="2766072" y="1689100"/>
                </a:lnTo>
                <a:close/>
              </a:path>
              <a:path w="7007859" h="2641600">
                <a:moveTo>
                  <a:pt x="3061119" y="1943100"/>
                </a:moveTo>
                <a:lnTo>
                  <a:pt x="3024238" y="1638300"/>
                </a:lnTo>
                <a:lnTo>
                  <a:pt x="2987357" y="1498600"/>
                </a:lnTo>
                <a:lnTo>
                  <a:pt x="3045313" y="1498600"/>
                </a:lnTo>
                <a:lnTo>
                  <a:pt x="3061119" y="1651000"/>
                </a:lnTo>
                <a:lnTo>
                  <a:pt x="3498017" y="1651000"/>
                </a:lnTo>
                <a:lnTo>
                  <a:pt x="3503691" y="1676400"/>
                </a:lnTo>
                <a:lnTo>
                  <a:pt x="3539097" y="1676400"/>
                </a:lnTo>
                <a:lnTo>
                  <a:pt x="3537621" y="1689100"/>
                </a:lnTo>
                <a:lnTo>
                  <a:pt x="3319287" y="1689100"/>
                </a:lnTo>
                <a:lnTo>
                  <a:pt x="3311910" y="1727200"/>
                </a:lnTo>
                <a:lnTo>
                  <a:pt x="3208642" y="1727200"/>
                </a:lnTo>
                <a:lnTo>
                  <a:pt x="3202495" y="1739900"/>
                </a:lnTo>
                <a:lnTo>
                  <a:pt x="3134880" y="1739900"/>
                </a:lnTo>
                <a:lnTo>
                  <a:pt x="3098000" y="1790700"/>
                </a:lnTo>
                <a:lnTo>
                  <a:pt x="3061119" y="1943100"/>
                </a:lnTo>
                <a:close/>
              </a:path>
              <a:path w="7007859" h="2641600">
                <a:moveTo>
                  <a:pt x="3809585" y="1676400"/>
                </a:moveTo>
                <a:lnTo>
                  <a:pt x="3688095" y="1676400"/>
                </a:lnTo>
                <a:lnTo>
                  <a:pt x="3724976" y="1498600"/>
                </a:lnTo>
                <a:lnTo>
                  <a:pt x="3761857" y="1549400"/>
                </a:lnTo>
                <a:lnTo>
                  <a:pt x="3831280" y="1549400"/>
                </a:lnTo>
                <a:lnTo>
                  <a:pt x="3809585" y="1676400"/>
                </a:lnTo>
                <a:close/>
              </a:path>
              <a:path w="7007859" h="2641600">
                <a:moveTo>
                  <a:pt x="4536357" y="1727200"/>
                </a:moveTo>
                <a:lnTo>
                  <a:pt x="4425715" y="1727200"/>
                </a:lnTo>
                <a:lnTo>
                  <a:pt x="4462595" y="1651000"/>
                </a:lnTo>
                <a:lnTo>
                  <a:pt x="4499476" y="1511300"/>
                </a:lnTo>
                <a:lnTo>
                  <a:pt x="4536357" y="1727200"/>
                </a:lnTo>
                <a:close/>
              </a:path>
              <a:path w="7007859" h="2641600">
                <a:moveTo>
                  <a:pt x="2950476" y="1663700"/>
                </a:moveTo>
                <a:lnTo>
                  <a:pt x="2913595" y="1524000"/>
                </a:lnTo>
                <a:lnTo>
                  <a:pt x="2981683" y="1524000"/>
                </a:lnTo>
                <a:lnTo>
                  <a:pt x="2950476" y="1663700"/>
                </a:lnTo>
                <a:close/>
              </a:path>
              <a:path w="7007859" h="2641600">
                <a:moveTo>
                  <a:pt x="4701351" y="1638300"/>
                </a:moveTo>
                <a:lnTo>
                  <a:pt x="4647000" y="1638300"/>
                </a:lnTo>
                <a:lnTo>
                  <a:pt x="4683881" y="1524000"/>
                </a:lnTo>
                <a:lnTo>
                  <a:pt x="4701351" y="1638300"/>
                </a:lnTo>
                <a:close/>
              </a:path>
              <a:path w="7007859" h="2641600">
                <a:moveTo>
                  <a:pt x="6809146" y="1803400"/>
                </a:moveTo>
                <a:lnTo>
                  <a:pt x="6343525" y="1803400"/>
                </a:lnTo>
                <a:lnTo>
                  <a:pt x="6380406" y="1778000"/>
                </a:lnTo>
                <a:lnTo>
                  <a:pt x="6417287" y="1676400"/>
                </a:lnTo>
                <a:lnTo>
                  <a:pt x="6454168" y="1663700"/>
                </a:lnTo>
                <a:lnTo>
                  <a:pt x="6491049" y="1524000"/>
                </a:lnTo>
                <a:lnTo>
                  <a:pt x="6527930" y="1778000"/>
                </a:lnTo>
                <a:lnTo>
                  <a:pt x="6818366" y="1778000"/>
                </a:lnTo>
                <a:lnTo>
                  <a:pt x="6809146" y="1803400"/>
                </a:lnTo>
                <a:close/>
              </a:path>
              <a:path w="7007859" h="2641600">
                <a:moveTo>
                  <a:pt x="2471023" y="1790700"/>
                </a:moveTo>
                <a:lnTo>
                  <a:pt x="2434142" y="1714500"/>
                </a:lnTo>
                <a:lnTo>
                  <a:pt x="2397261" y="1549400"/>
                </a:lnTo>
                <a:lnTo>
                  <a:pt x="2537761" y="1549400"/>
                </a:lnTo>
                <a:lnTo>
                  <a:pt x="2507904" y="1765300"/>
                </a:lnTo>
                <a:lnTo>
                  <a:pt x="2471023" y="1790700"/>
                </a:lnTo>
                <a:close/>
              </a:path>
              <a:path w="7007859" h="2641600">
                <a:moveTo>
                  <a:pt x="7007381" y="1701800"/>
                </a:moveTo>
                <a:lnTo>
                  <a:pt x="6786096" y="1701800"/>
                </a:lnTo>
                <a:lnTo>
                  <a:pt x="6822977" y="1549400"/>
                </a:lnTo>
                <a:lnTo>
                  <a:pt x="6859857" y="1689100"/>
                </a:lnTo>
                <a:lnTo>
                  <a:pt x="7007381" y="1689100"/>
                </a:lnTo>
                <a:lnTo>
                  <a:pt x="7007381" y="1701800"/>
                </a:lnTo>
                <a:close/>
              </a:path>
              <a:path w="7007859" h="2641600">
                <a:moveTo>
                  <a:pt x="4714938" y="1727200"/>
                </a:moveTo>
                <a:lnTo>
                  <a:pt x="4536357" y="1727200"/>
                </a:lnTo>
                <a:lnTo>
                  <a:pt x="4573238" y="1663700"/>
                </a:lnTo>
                <a:lnTo>
                  <a:pt x="4610119" y="1587500"/>
                </a:lnTo>
                <a:lnTo>
                  <a:pt x="4647000" y="1638300"/>
                </a:lnTo>
                <a:lnTo>
                  <a:pt x="4701351" y="1638300"/>
                </a:lnTo>
                <a:lnTo>
                  <a:pt x="4714938" y="1727200"/>
                </a:lnTo>
                <a:close/>
              </a:path>
              <a:path w="7007859" h="2641600">
                <a:moveTo>
                  <a:pt x="5421500" y="1752600"/>
                </a:moveTo>
                <a:lnTo>
                  <a:pt x="5163334" y="1752600"/>
                </a:lnTo>
                <a:lnTo>
                  <a:pt x="5200215" y="1714500"/>
                </a:lnTo>
                <a:lnTo>
                  <a:pt x="5237095" y="1587500"/>
                </a:lnTo>
                <a:lnTo>
                  <a:pt x="5273976" y="1676400"/>
                </a:lnTo>
                <a:lnTo>
                  <a:pt x="5323151" y="1676400"/>
                </a:lnTo>
                <a:lnTo>
                  <a:pt x="5347738" y="1727200"/>
                </a:lnTo>
                <a:lnTo>
                  <a:pt x="5421500" y="1752600"/>
                </a:lnTo>
                <a:close/>
              </a:path>
              <a:path w="7007859" h="2641600">
                <a:moveTo>
                  <a:pt x="5676315" y="1816100"/>
                </a:moveTo>
                <a:lnTo>
                  <a:pt x="5495262" y="1816100"/>
                </a:lnTo>
                <a:lnTo>
                  <a:pt x="5532142" y="1701800"/>
                </a:lnTo>
                <a:lnTo>
                  <a:pt x="5569025" y="1612900"/>
                </a:lnTo>
                <a:lnTo>
                  <a:pt x="5605906" y="1714500"/>
                </a:lnTo>
                <a:lnTo>
                  <a:pt x="5649492" y="1714500"/>
                </a:lnTo>
                <a:lnTo>
                  <a:pt x="5676315" y="1816100"/>
                </a:lnTo>
                <a:close/>
              </a:path>
              <a:path w="7007859" h="2641600">
                <a:moveTo>
                  <a:pt x="4425715" y="1981200"/>
                </a:moveTo>
                <a:lnTo>
                  <a:pt x="4388834" y="1790700"/>
                </a:lnTo>
                <a:lnTo>
                  <a:pt x="4794525" y="1790700"/>
                </a:lnTo>
                <a:lnTo>
                  <a:pt x="4831406" y="1625600"/>
                </a:lnTo>
                <a:lnTo>
                  <a:pt x="4852059" y="1803400"/>
                </a:lnTo>
                <a:lnTo>
                  <a:pt x="4683881" y="1803400"/>
                </a:lnTo>
                <a:lnTo>
                  <a:pt x="4672533" y="1854200"/>
                </a:lnTo>
                <a:lnTo>
                  <a:pt x="4499476" y="1854200"/>
                </a:lnTo>
                <a:lnTo>
                  <a:pt x="4462595" y="1955800"/>
                </a:lnTo>
                <a:lnTo>
                  <a:pt x="4425715" y="1981200"/>
                </a:lnTo>
                <a:close/>
              </a:path>
              <a:path w="7007859" h="2641600">
                <a:moveTo>
                  <a:pt x="4974319" y="1943100"/>
                </a:moveTo>
                <a:lnTo>
                  <a:pt x="4868287" y="1943100"/>
                </a:lnTo>
                <a:lnTo>
                  <a:pt x="4905168" y="1828800"/>
                </a:lnTo>
                <a:lnTo>
                  <a:pt x="4942048" y="1739900"/>
                </a:lnTo>
                <a:lnTo>
                  <a:pt x="4978929" y="1625600"/>
                </a:lnTo>
                <a:lnTo>
                  <a:pt x="5052691" y="1625600"/>
                </a:lnTo>
                <a:lnTo>
                  <a:pt x="5089572" y="1689100"/>
                </a:lnTo>
                <a:lnTo>
                  <a:pt x="5132600" y="1689100"/>
                </a:lnTo>
                <a:lnTo>
                  <a:pt x="5163334" y="1752600"/>
                </a:lnTo>
                <a:lnTo>
                  <a:pt x="5421500" y="1752600"/>
                </a:lnTo>
                <a:lnTo>
                  <a:pt x="5458381" y="1790700"/>
                </a:lnTo>
                <a:lnTo>
                  <a:pt x="5495262" y="1816100"/>
                </a:lnTo>
                <a:lnTo>
                  <a:pt x="5676315" y="1816100"/>
                </a:lnTo>
                <a:lnTo>
                  <a:pt x="5679668" y="1828800"/>
                </a:lnTo>
                <a:lnTo>
                  <a:pt x="5684936" y="1841500"/>
                </a:lnTo>
                <a:lnTo>
                  <a:pt x="5052691" y="1841500"/>
                </a:lnTo>
                <a:lnTo>
                  <a:pt x="5015810" y="1905000"/>
                </a:lnTo>
                <a:lnTo>
                  <a:pt x="4978929" y="1917700"/>
                </a:lnTo>
                <a:lnTo>
                  <a:pt x="4974319" y="1943100"/>
                </a:lnTo>
                <a:close/>
              </a:path>
              <a:path w="7007859" h="2641600">
                <a:moveTo>
                  <a:pt x="6343525" y="2044700"/>
                </a:moveTo>
                <a:lnTo>
                  <a:pt x="6306644" y="1854200"/>
                </a:lnTo>
                <a:lnTo>
                  <a:pt x="6232881" y="1854200"/>
                </a:lnTo>
                <a:lnTo>
                  <a:pt x="6269762" y="1765300"/>
                </a:lnTo>
                <a:lnTo>
                  <a:pt x="6306644" y="1625600"/>
                </a:lnTo>
                <a:lnTo>
                  <a:pt x="6343525" y="1803400"/>
                </a:lnTo>
                <a:lnTo>
                  <a:pt x="6809146" y="1803400"/>
                </a:lnTo>
                <a:lnTo>
                  <a:pt x="6804536" y="1816100"/>
                </a:lnTo>
                <a:lnTo>
                  <a:pt x="6491049" y="1816100"/>
                </a:lnTo>
                <a:lnTo>
                  <a:pt x="6454168" y="1892300"/>
                </a:lnTo>
                <a:lnTo>
                  <a:pt x="6417287" y="1955800"/>
                </a:lnTo>
                <a:lnTo>
                  <a:pt x="6380406" y="2006600"/>
                </a:lnTo>
                <a:lnTo>
                  <a:pt x="6343525" y="2044700"/>
                </a:lnTo>
                <a:close/>
              </a:path>
              <a:path w="7007859" h="2641600">
                <a:moveTo>
                  <a:pt x="5323151" y="1676400"/>
                </a:moveTo>
                <a:lnTo>
                  <a:pt x="5273976" y="1676400"/>
                </a:lnTo>
                <a:lnTo>
                  <a:pt x="5310857" y="1651000"/>
                </a:lnTo>
                <a:lnTo>
                  <a:pt x="5323151" y="1676400"/>
                </a:lnTo>
                <a:close/>
              </a:path>
              <a:path w="7007859" h="2641600">
                <a:moveTo>
                  <a:pt x="6818366" y="1778000"/>
                </a:moveTo>
                <a:lnTo>
                  <a:pt x="6527930" y="1778000"/>
                </a:lnTo>
                <a:lnTo>
                  <a:pt x="6564810" y="1701800"/>
                </a:lnTo>
                <a:lnTo>
                  <a:pt x="6601691" y="1651000"/>
                </a:lnTo>
                <a:lnTo>
                  <a:pt x="6638572" y="1689100"/>
                </a:lnTo>
                <a:lnTo>
                  <a:pt x="6780827" y="1689100"/>
                </a:lnTo>
                <a:lnTo>
                  <a:pt x="6786096" y="1701800"/>
                </a:lnTo>
                <a:lnTo>
                  <a:pt x="7007381" y="1701800"/>
                </a:lnTo>
                <a:lnTo>
                  <a:pt x="7007381" y="1765300"/>
                </a:lnTo>
                <a:lnTo>
                  <a:pt x="6822977" y="1765300"/>
                </a:lnTo>
                <a:lnTo>
                  <a:pt x="6818366" y="1778000"/>
                </a:lnTo>
                <a:close/>
              </a:path>
              <a:path w="7007859" h="2641600">
                <a:moveTo>
                  <a:pt x="3577453" y="2032000"/>
                </a:moveTo>
                <a:lnTo>
                  <a:pt x="3540572" y="1663700"/>
                </a:lnTo>
                <a:lnTo>
                  <a:pt x="3574246" y="1663700"/>
                </a:lnTo>
                <a:lnTo>
                  <a:pt x="3577453" y="1689100"/>
                </a:lnTo>
                <a:lnTo>
                  <a:pt x="3807416" y="1689100"/>
                </a:lnTo>
                <a:lnTo>
                  <a:pt x="3798738" y="1739900"/>
                </a:lnTo>
                <a:lnTo>
                  <a:pt x="3761857" y="1790700"/>
                </a:lnTo>
                <a:lnTo>
                  <a:pt x="3724976" y="1828800"/>
                </a:lnTo>
                <a:lnTo>
                  <a:pt x="3715756" y="1854200"/>
                </a:lnTo>
                <a:lnTo>
                  <a:pt x="3651214" y="1854200"/>
                </a:lnTo>
                <a:lnTo>
                  <a:pt x="3614334" y="1879600"/>
                </a:lnTo>
                <a:lnTo>
                  <a:pt x="3577453" y="2032000"/>
                </a:lnTo>
                <a:close/>
              </a:path>
              <a:path w="7007859" h="2641600">
                <a:moveTo>
                  <a:pt x="4787148" y="1765300"/>
                </a:moveTo>
                <a:lnTo>
                  <a:pt x="4720762" y="1765300"/>
                </a:lnTo>
                <a:lnTo>
                  <a:pt x="4757642" y="1663700"/>
                </a:lnTo>
                <a:lnTo>
                  <a:pt x="4787148" y="1765300"/>
                </a:lnTo>
                <a:close/>
              </a:path>
              <a:path w="7007859" h="2641600">
                <a:moveTo>
                  <a:pt x="5132600" y="1689100"/>
                </a:moveTo>
                <a:lnTo>
                  <a:pt x="5089572" y="1689100"/>
                </a:lnTo>
                <a:lnTo>
                  <a:pt x="5126453" y="1676400"/>
                </a:lnTo>
                <a:lnTo>
                  <a:pt x="5132600" y="1689100"/>
                </a:lnTo>
                <a:close/>
              </a:path>
              <a:path w="7007859" h="2641600">
                <a:moveTo>
                  <a:pt x="3356167" y="1765300"/>
                </a:moveTo>
                <a:lnTo>
                  <a:pt x="3319287" y="1689100"/>
                </a:lnTo>
                <a:lnTo>
                  <a:pt x="3537621" y="1689100"/>
                </a:lnTo>
                <a:lnTo>
                  <a:pt x="3536146" y="1701800"/>
                </a:lnTo>
                <a:lnTo>
                  <a:pt x="3429929" y="1701800"/>
                </a:lnTo>
                <a:lnTo>
                  <a:pt x="3393048" y="1714500"/>
                </a:lnTo>
                <a:lnTo>
                  <a:pt x="3356167" y="1765300"/>
                </a:lnTo>
                <a:close/>
              </a:path>
              <a:path w="7007859" h="2641600">
                <a:moveTo>
                  <a:pt x="4167548" y="1752600"/>
                </a:moveTo>
                <a:lnTo>
                  <a:pt x="4130668" y="1689100"/>
                </a:lnTo>
                <a:lnTo>
                  <a:pt x="4345539" y="1689100"/>
                </a:lnTo>
                <a:lnTo>
                  <a:pt x="4348746" y="1714500"/>
                </a:lnTo>
                <a:lnTo>
                  <a:pt x="4204429" y="1714500"/>
                </a:lnTo>
                <a:lnTo>
                  <a:pt x="4167548" y="1752600"/>
                </a:lnTo>
                <a:close/>
              </a:path>
              <a:path w="7007859" h="2641600">
                <a:moveTo>
                  <a:pt x="5649492" y="1714500"/>
                </a:moveTo>
                <a:lnTo>
                  <a:pt x="5605906" y="1714500"/>
                </a:lnTo>
                <a:lnTo>
                  <a:pt x="5642787" y="1689100"/>
                </a:lnTo>
                <a:lnTo>
                  <a:pt x="5649492" y="1714500"/>
                </a:lnTo>
                <a:close/>
              </a:path>
              <a:path w="7007859" h="2641600">
                <a:moveTo>
                  <a:pt x="2360380" y="1955800"/>
                </a:moveTo>
                <a:lnTo>
                  <a:pt x="2323499" y="1701800"/>
                </a:lnTo>
                <a:lnTo>
                  <a:pt x="2383431" y="1701800"/>
                </a:lnTo>
                <a:lnTo>
                  <a:pt x="2360380" y="1955800"/>
                </a:lnTo>
                <a:close/>
              </a:path>
              <a:path w="7007859" h="2641600">
                <a:moveTo>
                  <a:pt x="3503691" y="1981200"/>
                </a:moveTo>
                <a:lnTo>
                  <a:pt x="3466810" y="1816100"/>
                </a:lnTo>
                <a:lnTo>
                  <a:pt x="3429929" y="1701800"/>
                </a:lnTo>
                <a:lnTo>
                  <a:pt x="3536146" y="1701800"/>
                </a:lnTo>
                <a:lnTo>
                  <a:pt x="3503691" y="1981200"/>
                </a:lnTo>
                <a:close/>
              </a:path>
              <a:path w="7007859" h="2641600">
                <a:moveTo>
                  <a:pt x="4241310" y="1778000"/>
                </a:moveTo>
                <a:lnTo>
                  <a:pt x="4204429" y="1714500"/>
                </a:lnTo>
                <a:lnTo>
                  <a:pt x="4348746" y="1714500"/>
                </a:lnTo>
                <a:lnTo>
                  <a:pt x="4351953" y="1739900"/>
                </a:lnTo>
                <a:lnTo>
                  <a:pt x="4278191" y="1739900"/>
                </a:lnTo>
                <a:lnTo>
                  <a:pt x="4241310" y="1778000"/>
                </a:lnTo>
                <a:close/>
              </a:path>
              <a:path w="7007859" h="2641600">
                <a:moveTo>
                  <a:pt x="5716549" y="2159000"/>
                </a:moveTo>
                <a:lnTo>
                  <a:pt x="5679668" y="2070100"/>
                </a:lnTo>
                <a:lnTo>
                  <a:pt x="5642787" y="1917700"/>
                </a:lnTo>
                <a:lnTo>
                  <a:pt x="5716549" y="1917700"/>
                </a:lnTo>
                <a:lnTo>
                  <a:pt x="5753429" y="1803400"/>
                </a:lnTo>
                <a:lnTo>
                  <a:pt x="5790310" y="1803400"/>
                </a:lnTo>
                <a:lnTo>
                  <a:pt x="5827191" y="1714500"/>
                </a:lnTo>
                <a:lnTo>
                  <a:pt x="5864072" y="1739900"/>
                </a:lnTo>
                <a:lnTo>
                  <a:pt x="5904306" y="1739900"/>
                </a:lnTo>
                <a:lnTo>
                  <a:pt x="5937834" y="1866900"/>
                </a:lnTo>
                <a:lnTo>
                  <a:pt x="5980862" y="1866900"/>
                </a:lnTo>
                <a:lnTo>
                  <a:pt x="6011596" y="1930400"/>
                </a:lnTo>
                <a:lnTo>
                  <a:pt x="6030036" y="1943100"/>
                </a:lnTo>
                <a:lnTo>
                  <a:pt x="5864072" y="1943100"/>
                </a:lnTo>
                <a:lnTo>
                  <a:pt x="5827191" y="1981200"/>
                </a:lnTo>
                <a:lnTo>
                  <a:pt x="5753429" y="1981200"/>
                </a:lnTo>
                <a:lnTo>
                  <a:pt x="5716549" y="2159000"/>
                </a:lnTo>
                <a:close/>
              </a:path>
              <a:path w="7007859" h="2641600">
                <a:moveTo>
                  <a:pt x="3282406" y="1879600"/>
                </a:moveTo>
                <a:lnTo>
                  <a:pt x="3245523" y="1778000"/>
                </a:lnTo>
                <a:lnTo>
                  <a:pt x="3208642" y="1727200"/>
                </a:lnTo>
                <a:lnTo>
                  <a:pt x="3311910" y="1727200"/>
                </a:lnTo>
                <a:lnTo>
                  <a:pt x="3282406" y="1879600"/>
                </a:lnTo>
                <a:close/>
              </a:path>
              <a:path w="7007859" h="2641600">
                <a:moveTo>
                  <a:pt x="5904306" y="1739900"/>
                </a:moveTo>
                <a:lnTo>
                  <a:pt x="5864072" y="1739900"/>
                </a:lnTo>
                <a:lnTo>
                  <a:pt x="5900953" y="1727200"/>
                </a:lnTo>
                <a:lnTo>
                  <a:pt x="5904306" y="1739900"/>
                </a:lnTo>
                <a:close/>
              </a:path>
              <a:path w="7007859" h="2641600">
                <a:moveTo>
                  <a:pt x="885142" y="2298700"/>
                </a:moveTo>
                <a:lnTo>
                  <a:pt x="848261" y="1739900"/>
                </a:lnTo>
                <a:lnTo>
                  <a:pt x="1208744" y="1739900"/>
                </a:lnTo>
                <a:lnTo>
                  <a:pt x="1212908" y="1828800"/>
                </a:lnTo>
                <a:lnTo>
                  <a:pt x="1032667" y="1828800"/>
                </a:lnTo>
                <a:lnTo>
                  <a:pt x="1026718" y="1892300"/>
                </a:lnTo>
                <a:lnTo>
                  <a:pt x="958904" y="1892300"/>
                </a:lnTo>
                <a:lnTo>
                  <a:pt x="922023" y="2070100"/>
                </a:lnTo>
                <a:lnTo>
                  <a:pt x="885142" y="2298700"/>
                </a:lnTo>
                <a:close/>
              </a:path>
              <a:path w="7007859" h="2641600">
                <a:moveTo>
                  <a:pt x="1512118" y="2133600"/>
                </a:moveTo>
                <a:lnTo>
                  <a:pt x="1475238" y="1739900"/>
                </a:lnTo>
                <a:lnTo>
                  <a:pt x="1696523" y="1739900"/>
                </a:lnTo>
                <a:lnTo>
                  <a:pt x="1659642" y="1828800"/>
                </a:lnTo>
                <a:lnTo>
                  <a:pt x="1626114" y="1955800"/>
                </a:lnTo>
                <a:lnTo>
                  <a:pt x="1548999" y="1955800"/>
                </a:lnTo>
                <a:lnTo>
                  <a:pt x="1512118" y="2133600"/>
                </a:lnTo>
                <a:close/>
              </a:path>
              <a:path w="7007859" h="2641600">
                <a:moveTo>
                  <a:pt x="1770285" y="2171700"/>
                </a:moveTo>
                <a:lnTo>
                  <a:pt x="1733404" y="1879600"/>
                </a:lnTo>
                <a:lnTo>
                  <a:pt x="1696523" y="1739900"/>
                </a:lnTo>
                <a:lnTo>
                  <a:pt x="2091150" y="1739900"/>
                </a:lnTo>
                <a:lnTo>
                  <a:pt x="2090228" y="1765300"/>
                </a:lnTo>
                <a:lnTo>
                  <a:pt x="1991572" y="1765300"/>
                </a:lnTo>
                <a:lnTo>
                  <a:pt x="1972329" y="1917700"/>
                </a:lnTo>
                <a:lnTo>
                  <a:pt x="1880929" y="1917700"/>
                </a:lnTo>
                <a:lnTo>
                  <a:pt x="1874782" y="1955800"/>
                </a:lnTo>
                <a:lnTo>
                  <a:pt x="1807167" y="1955800"/>
                </a:lnTo>
                <a:lnTo>
                  <a:pt x="1770285" y="2171700"/>
                </a:lnTo>
                <a:close/>
              </a:path>
              <a:path w="7007859" h="2641600">
                <a:moveTo>
                  <a:pt x="2286619" y="1866900"/>
                </a:moveTo>
                <a:lnTo>
                  <a:pt x="2249738" y="1739900"/>
                </a:lnTo>
                <a:lnTo>
                  <a:pt x="2314988" y="1739900"/>
                </a:lnTo>
                <a:lnTo>
                  <a:pt x="2286619" y="1866900"/>
                </a:lnTo>
                <a:close/>
              </a:path>
              <a:path w="7007859" h="2641600">
                <a:moveTo>
                  <a:pt x="3171761" y="1803400"/>
                </a:moveTo>
                <a:lnTo>
                  <a:pt x="3134880" y="1739900"/>
                </a:lnTo>
                <a:lnTo>
                  <a:pt x="3202495" y="1739900"/>
                </a:lnTo>
                <a:lnTo>
                  <a:pt x="3171761" y="1803400"/>
                </a:lnTo>
                <a:close/>
              </a:path>
              <a:path w="7007859" h="2641600">
                <a:moveTo>
                  <a:pt x="3983142" y="2032000"/>
                </a:moveTo>
                <a:lnTo>
                  <a:pt x="3946261" y="1739900"/>
                </a:lnTo>
                <a:lnTo>
                  <a:pt x="4056906" y="1739900"/>
                </a:lnTo>
                <a:lnTo>
                  <a:pt x="4020023" y="1866900"/>
                </a:lnTo>
                <a:lnTo>
                  <a:pt x="3983142" y="2032000"/>
                </a:lnTo>
                <a:close/>
              </a:path>
              <a:path w="7007859" h="2641600">
                <a:moveTo>
                  <a:pt x="4093787" y="1790700"/>
                </a:moveTo>
                <a:lnTo>
                  <a:pt x="4056906" y="1739900"/>
                </a:lnTo>
                <a:lnTo>
                  <a:pt x="4112227" y="1739900"/>
                </a:lnTo>
                <a:lnTo>
                  <a:pt x="4093787" y="1790700"/>
                </a:lnTo>
                <a:close/>
              </a:path>
              <a:path w="7007859" h="2641600">
                <a:moveTo>
                  <a:pt x="6279821" y="1955800"/>
                </a:moveTo>
                <a:lnTo>
                  <a:pt x="6048476" y="1955800"/>
                </a:lnTo>
                <a:lnTo>
                  <a:pt x="6085357" y="1854200"/>
                </a:lnTo>
                <a:lnTo>
                  <a:pt x="6122238" y="1739900"/>
                </a:lnTo>
                <a:lnTo>
                  <a:pt x="6159119" y="1778000"/>
                </a:lnTo>
                <a:lnTo>
                  <a:pt x="6196000" y="1803400"/>
                </a:lnTo>
                <a:lnTo>
                  <a:pt x="6232881" y="1854200"/>
                </a:lnTo>
                <a:lnTo>
                  <a:pt x="6306644" y="1854200"/>
                </a:lnTo>
                <a:lnTo>
                  <a:pt x="6279821" y="1955800"/>
                </a:lnTo>
                <a:close/>
              </a:path>
              <a:path w="7007859" h="2641600">
                <a:moveTo>
                  <a:pt x="2065333" y="2451100"/>
                </a:moveTo>
                <a:lnTo>
                  <a:pt x="2028452" y="2006600"/>
                </a:lnTo>
                <a:lnTo>
                  <a:pt x="1991572" y="1765300"/>
                </a:lnTo>
                <a:lnTo>
                  <a:pt x="2090228" y="1765300"/>
                </a:lnTo>
                <a:lnTo>
                  <a:pt x="2065333" y="2451100"/>
                </a:lnTo>
                <a:close/>
              </a:path>
              <a:path w="7007859" h="2641600">
                <a:moveTo>
                  <a:pt x="6859857" y="1943100"/>
                </a:moveTo>
                <a:lnTo>
                  <a:pt x="6822977" y="1765300"/>
                </a:lnTo>
                <a:lnTo>
                  <a:pt x="7007381" y="1765300"/>
                </a:lnTo>
                <a:lnTo>
                  <a:pt x="7007381" y="1790700"/>
                </a:lnTo>
                <a:lnTo>
                  <a:pt x="6970500" y="1790700"/>
                </a:lnTo>
                <a:lnTo>
                  <a:pt x="6933619" y="1841500"/>
                </a:lnTo>
                <a:lnTo>
                  <a:pt x="6896738" y="1854200"/>
                </a:lnTo>
                <a:lnTo>
                  <a:pt x="6859857" y="1943100"/>
                </a:lnTo>
                <a:close/>
              </a:path>
              <a:path w="7007859" h="2641600">
                <a:moveTo>
                  <a:pt x="1401476" y="2108200"/>
                </a:moveTo>
                <a:lnTo>
                  <a:pt x="1364595" y="1790700"/>
                </a:lnTo>
                <a:lnTo>
                  <a:pt x="1469774" y="1790700"/>
                </a:lnTo>
                <a:lnTo>
                  <a:pt x="1438357" y="2082800"/>
                </a:lnTo>
                <a:lnTo>
                  <a:pt x="1401476" y="2108200"/>
                </a:lnTo>
                <a:close/>
              </a:path>
              <a:path w="7007859" h="2641600">
                <a:moveTo>
                  <a:pt x="7007381" y="1828800"/>
                </a:moveTo>
                <a:lnTo>
                  <a:pt x="6970500" y="1790700"/>
                </a:lnTo>
                <a:lnTo>
                  <a:pt x="7007381" y="1790700"/>
                </a:lnTo>
                <a:lnTo>
                  <a:pt x="7007381" y="1828800"/>
                </a:lnTo>
                <a:close/>
              </a:path>
              <a:path w="7007859" h="2641600">
                <a:moveTo>
                  <a:pt x="4720762" y="2070100"/>
                </a:moveTo>
                <a:lnTo>
                  <a:pt x="4683881" y="1803400"/>
                </a:lnTo>
                <a:lnTo>
                  <a:pt x="4852059" y="1803400"/>
                </a:lnTo>
                <a:lnTo>
                  <a:pt x="4868287" y="1943100"/>
                </a:lnTo>
                <a:lnTo>
                  <a:pt x="4974319" y="1943100"/>
                </a:lnTo>
                <a:lnTo>
                  <a:pt x="4972014" y="1955800"/>
                </a:lnTo>
                <a:lnTo>
                  <a:pt x="4831406" y="1955800"/>
                </a:lnTo>
                <a:lnTo>
                  <a:pt x="4799135" y="2044700"/>
                </a:lnTo>
                <a:lnTo>
                  <a:pt x="4757642" y="2044700"/>
                </a:lnTo>
                <a:lnTo>
                  <a:pt x="4720762" y="2070100"/>
                </a:lnTo>
                <a:close/>
              </a:path>
              <a:path w="7007859" h="2641600">
                <a:moveTo>
                  <a:pt x="479452" y="2082800"/>
                </a:moveTo>
                <a:lnTo>
                  <a:pt x="442571" y="1816100"/>
                </a:lnTo>
                <a:lnTo>
                  <a:pt x="839410" y="1816100"/>
                </a:lnTo>
                <a:lnTo>
                  <a:pt x="823182" y="1955800"/>
                </a:lnTo>
                <a:lnTo>
                  <a:pt x="626976" y="1955800"/>
                </a:lnTo>
                <a:lnTo>
                  <a:pt x="619804" y="2044700"/>
                </a:lnTo>
                <a:lnTo>
                  <a:pt x="516333" y="2044700"/>
                </a:lnTo>
                <a:lnTo>
                  <a:pt x="479452" y="2082800"/>
                </a:lnTo>
                <a:close/>
              </a:path>
              <a:path w="7007859" h="2641600">
                <a:moveTo>
                  <a:pt x="6527930" y="2006600"/>
                </a:moveTo>
                <a:lnTo>
                  <a:pt x="6491049" y="1816100"/>
                </a:lnTo>
                <a:lnTo>
                  <a:pt x="6804536" y="1816100"/>
                </a:lnTo>
                <a:lnTo>
                  <a:pt x="6799926" y="1828800"/>
                </a:lnTo>
                <a:lnTo>
                  <a:pt x="6712334" y="1828800"/>
                </a:lnTo>
                <a:lnTo>
                  <a:pt x="6675453" y="1866900"/>
                </a:lnTo>
                <a:lnTo>
                  <a:pt x="6657013" y="1879600"/>
                </a:lnTo>
                <a:lnTo>
                  <a:pt x="6601691" y="1879600"/>
                </a:lnTo>
                <a:lnTo>
                  <a:pt x="6564810" y="1930400"/>
                </a:lnTo>
                <a:lnTo>
                  <a:pt x="6527930" y="2006600"/>
                </a:lnTo>
                <a:close/>
              </a:path>
              <a:path w="7007859" h="2641600">
                <a:moveTo>
                  <a:pt x="1069548" y="2146300"/>
                </a:moveTo>
                <a:lnTo>
                  <a:pt x="1032667" y="1828800"/>
                </a:lnTo>
                <a:lnTo>
                  <a:pt x="1212908" y="1828800"/>
                </a:lnTo>
                <a:lnTo>
                  <a:pt x="1217071" y="1917700"/>
                </a:lnTo>
                <a:lnTo>
                  <a:pt x="1344106" y="1917700"/>
                </a:lnTo>
                <a:lnTo>
                  <a:pt x="1327714" y="2019300"/>
                </a:lnTo>
                <a:lnTo>
                  <a:pt x="1321567" y="2032000"/>
                </a:lnTo>
                <a:lnTo>
                  <a:pt x="1180191" y="2032000"/>
                </a:lnTo>
                <a:lnTo>
                  <a:pt x="1143310" y="2057400"/>
                </a:lnTo>
                <a:lnTo>
                  <a:pt x="1106429" y="2095500"/>
                </a:lnTo>
                <a:lnTo>
                  <a:pt x="1069548" y="2146300"/>
                </a:lnTo>
                <a:close/>
              </a:path>
              <a:path w="7007859" h="2641600">
                <a:moveTo>
                  <a:pt x="6786096" y="1866900"/>
                </a:moveTo>
                <a:lnTo>
                  <a:pt x="6749215" y="1841500"/>
                </a:lnTo>
                <a:lnTo>
                  <a:pt x="6712334" y="1828800"/>
                </a:lnTo>
                <a:lnTo>
                  <a:pt x="6799926" y="1828800"/>
                </a:lnTo>
                <a:lnTo>
                  <a:pt x="6786096" y="1866900"/>
                </a:lnTo>
                <a:close/>
              </a:path>
              <a:path w="7007859" h="2641600">
                <a:moveTo>
                  <a:pt x="5163334" y="1993900"/>
                </a:moveTo>
                <a:lnTo>
                  <a:pt x="5126453" y="1955800"/>
                </a:lnTo>
                <a:lnTo>
                  <a:pt x="5089572" y="1930400"/>
                </a:lnTo>
                <a:lnTo>
                  <a:pt x="5052691" y="1841500"/>
                </a:lnTo>
                <a:lnTo>
                  <a:pt x="5684936" y="1841500"/>
                </a:lnTo>
                <a:lnTo>
                  <a:pt x="5716549" y="1917700"/>
                </a:lnTo>
                <a:lnTo>
                  <a:pt x="5237095" y="1917700"/>
                </a:lnTo>
                <a:lnTo>
                  <a:pt x="5200215" y="1930400"/>
                </a:lnTo>
                <a:lnTo>
                  <a:pt x="5163334" y="1993900"/>
                </a:lnTo>
                <a:close/>
              </a:path>
              <a:path w="7007859" h="2641600">
                <a:moveTo>
                  <a:pt x="3688095" y="1930400"/>
                </a:moveTo>
                <a:lnTo>
                  <a:pt x="3651214" y="1854200"/>
                </a:lnTo>
                <a:lnTo>
                  <a:pt x="3715756" y="1854200"/>
                </a:lnTo>
                <a:lnTo>
                  <a:pt x="3688095" y="1930400"/>
                </a:lnTo>
                <a:close/>
              </a:path>
              <a:path w="7007859" h="2641600">
                <a:moveTo>
                  <a:pt x="4536357" y="2032000"/>
                </a:moveTo>
                <a:lnTo>
                  <a:pt x="4499476" y="1854200"/>
                </a:lnTo>
                <a:lnTo>
                  <a:pt x="4672533" y="1854200"/>
                </a:lnTo>
                <a:lnTo>
                  <a:pt x="4669696" y="1866900"/>
                </a:lnTo>
                <a:lnTo>
                  <a:pt x="4610119" y="1866900"/>
                </a:lnTo>
                <a:lnTo>
                  <a:pt x="4573238" y="1993900"/>
                </a:lnTo>
                <a:lnTo>
                  <a:pt x="4536357" y="2032000"/>
                </a:lnTo>
                <a:close/>
              </a:path>
              <a:path w="7007859" h="2641600">
                <a:moveTo>
                  <a:pt x="5980862" y="1866900"/>
                </a:moveTo>
                <a:lnTo>
                  <a:pt x="5937834" y="1866900"/>
                </a:lnTo>
                <a:lnTo>
                  <a:pt x="5974715" y="1854200"/>
                </a:lnTo>
                <a:lnTo>
                  <a:pt x="5980862" y="1866900"/>
                </a:lnTo>
                <a:close/>
              </a:path>
              <a:path w="7007859" h="2641600">
                <a:moveTo>
                  <a:pt x="4647000" y="1968500"/>
                </a:moveTo>
                <a:lnTo>
                  <a:pt x="4610119" y="1866900"/>
                </a:lnTo>
                <a:lnTo>
                  <a:pt x="4669696" y="1866900"/>
                </a:lnTo>
                <a:lnTo>
                  <a:pt x="4647000" y="1968500"/>
                </a:lnTo>
                <a:close/>
              </a:path>
              <a:path w="7007859" h="2641600">
                <a:moveTo>
                  <a:pt x="6638572" y="1892300"/>
                </a:moveTo>
                <a:lnTo>
                  <a:pt x="6601691" y="1879600"/>
                </a:lnTo>
                <a:lnTo>
                  <a:pt x="6657013" y="1879600"/>
                </a:lnTo>
                <a:lnTo>
                  <a:pt x="6638572" y="1892300"/>
                </a:lnTo>
                <a:close/>
              </a:path>
              <a:path w="7007859" h="2641600">
                <a:moveTo>
                  <a:pt x="995784" y="2222500"/>
                </a:moveTo>
                <a:lnTo>
                  <a:pt x="958904" y="1892300"/>
                </a:lnTo>
                <a:lnTo>
                  <a:pt x="1026718" y="1892300"/>
                </a:lnTo>
                <a:lnTo>
                  <a:pt x="995784" y="2222500"/>
                </a:lnTo>
                <a:close/>
              </a:path>
              <a:path w="7007859" h="2641600">
                <a:moveTo>
                  <a:pt x="1917810" y="2146300"/>
                </a:moveTo>
                <a:lnTo>
                  <a:pt x="1880929" y="1917700"/>
                </a:lnTo>
                <a:lnTo>
                  <a:pt x="1972329" y="1917700"/>
                </a:lnTo>
                <a:lnTo>
                  <a:pt x="1954691" y="2057400"/>
                </a:lnTo>
                <a:lnTo>
                  <a:pt x="1917810" y="2146300"/>
                </a:lnTo>
                <a:close/>
              </a:path>
              <a:path w="7007859" h="2641600">
                <a:moveTo>
                  <a:pt x="5347738" y="1968500"/>
                </a:moveTo>
                <a:lnTo>
                  <a:pt x="5310857" y="1917700"/>
                </a:lnTo>
                <a:lnTo>
                  <a:pt x="5642787" y="1917700"/>
                </a:lnTo>
                <a:lnTo>
                  <a:pt x="5630493" y="1943100"/>
                </a:lnTo>
                <a:lnTo>
                  <a:pt x="5569025" y="1943100"/>
                </a:lnTo>
                <a:lnTo>
                  <a:pt x="5532142" y="1955800"/>
                </a:lnTo>
                <a:lnTo>
                  <a:pt x="5384619" y="1955800"/>
                </a:lnTo>
                <a:lnTo>
                  <a:pt x="5347738" y="1968500"/>
                </a:lnTo>
                <a:close/>
              </a:path>
              <a:path w="7007859" h="2641600">
                <a:moveTo>
                  <a:pt x="5605906" y="1993900"/>
                </a:moveTo>
                <a:lnTo>
                  <a:pt x="5569025" y="1943100"/>
                </a:lnTo>
                <a:lnTo>
                  <a:pt x="5630493" y="1943100"/>
                </a:lnTo>
                <a:lnTo>
                  <a:pt x="5605906" y="1993900"/>
                </a:lnTo>
                <a:close/>
              </a:path>
              <a:path w="7007859" h="2641600">
                <a:moveTo>
                  <a:pt x="5937834" y="2082800"/>
                </a:moveTo>
                <a:lnTo>
                  <a:pt x="5900953" y="1968500"/>
                </a:lnTo>
                <a:lnTo>
                  <a:pt x="5864072" y="1943100"/>
                </a:lnTo>
                <a:lnTo>
                  <a:pt x="6030036" y="1943100"/>
                </a:lnTo>
                <a:lnTo>
                  <a:pt x="6048476" y="1955800"/>
                </a:lnTo>
                <a:lnTo>
                  <a:pt x="6279821" y="1955800"/>
                </a:lnTo>
                <a:lnTo>
                  <a:pt x="6276468" y="1968500"/>
                </a:lnTo>
                <a:lnTo>
                  <a:pt x="6122238" y="1968500"/>
                </a:lnTo>
                <a:lnTo>
                  <a:pt x="6093553" y="2057400"/>
                </a:lnTo>
                <a:lnTo>
                  <a:pt x="5974715" y="2057400"/>
                </a:lnTo>
                <a:lnTo>
                  <a:pt x="5937834" y="2082800"/>
                </a:lnTo>
                <a:close/>
              </a:path>
              <a:path w="7007859" h="2641600">
                <a:moveTo>
                  <a:pt x="295047" y="2514600"/>
                </a:moveTo>
                <a:lnTo>
                  <a:pt x="258166" y="2413000"/>
                </a:lnTo>
                <a:lnTo>
                  <a:pt x="221285" y="2400300"/>
                </a:lnTo>
                <a:lnTo>
                  <a:pt x="184404" y="1955800"/>
                </a:lnTo>
                <a:lnTo>
                  <a:pt x="436329" y="1955800"/>
                </a:lnTo>
                <a:lnTo>
                  <a:pt x="428953" y="2120900"/>
                </a:lnTo>
                <a:lnTo>
                  <a:pt x="368809" y="2120900"/>
                </a:lnTo>
                <a:lnTo>
                  <a:pt x="295047" y="2514600"/>
                </a:lnTo>
                <a:close/>
              </a:path>
              <a:path w="7007859" h="2641600">
                <a:moveTo>
                  <a:pt x="700738" y="2286000"/>
                </a:moveTo>
                <a:lnTo>
                  <a:pt x="663857" y="2070100"/>
                </a:lnTo>
                <a:lnTo>
                  <a:pt x="626976" y="1955800"/>
                </a:lnTo>
                <a:lnTo>
                  <a:pt x="823182" y="1955800"/>
                </a:lnTo>
                <a:lnTo>
                  <a:pt x="820232" y="1981200"/>
                </a:lnTo>
                <a:lnTo>
                  <a:pt x="737618" y="1981200"/>
                </a:lnTo>
                <a:lnTo>
                  <a:pt x="700738" y="2286000"/>
                </a:lnTo>
                <a:close/>
              </a:path>
              <a:path w="7007859" h="2641600">
                <a:moveTo>
                  <a:pt x="1585880" y="2095500"/>
                </a:moveTo>
                <a:lnTo>
                  <a:pt x="1548999" y="1955800"/>
                </a:lnTo>
                <a:lnTo>
                  <a:pt x="1626114" y="1955800"/>
                </a:lnTo>
                <a:lnTo>
                  <a:pt x="1622761" y="1968500"/>
                </a:lnTo>
                <a:lnTo>
                  <a:pt x="1585880" y="2095500"/>
                </a:lnTo>
                <a:close/>
              </a:path>
              <a:path w="7007859" h="2641600">
                <a:moveTo>
                  <a:pt x="1844048" y="2146300"/>
                </a:moveTo>
                <a:lnTo>
                  <a:pt x="1807167" y="1955800"/>
                </a:lnTo>
                <a:lnTo>
                  <a:pt x="1874782" y="1955800"/>
                </a:lnTo>
                <a:lnTo>
                  <a:pt x="1844048" y="2146300"/>
                </a:lnTo>
                <a:close/>
              </a:path>
              <a:path w="7007859" h="2641600">
                <a:moveTo>
                  <a:pt x="4868287" y="2222500"/>
                </a:moveTo>
                <a:lnTo>
                  <a:pt x="4831406" y="1955800"/>
                </a:lnTo>
                <a:lnTo>
                  <a:pt x="4972014" y="1955800"/>
                </a:lnTo>
                <a:lnTo>
                  <a:pt x="4951269" y="2070100"/>
                </a:lnTo>
                <a:lnTo>
                  <a:pt x="4905168" y="2070100"/>
                </a:lnTo>
                <a:lnTo>
                  <a:pt x="4868287" y="2222500"/>
                </a:lnTo>
                <a:close/>
              </a:path>
              <a:path w="7007859" h="2641600">
                <a:moveTo>
                  <a:pt x="5495262" y="2032000"/>
                </a:moveTo>
                <a:lnTo>
                  <a:pt x="5458381" y="2032000"/>
                </a:lnTo>
                <a:lnTo>
                  <a:pt x="5421500" y="1955800"/>
                </a:lnTo>
                <a:lnTo>
                  <a:pt x="5532142" y="1955800"/>
                </a:lnTo>
                <a:lnTo>
                  <a:pt x="5495262" y="2032000"/>
                </a:lnTo>
                <a:close/>
              </a:path>
              <a:path w="7007859" h="2641600">
                <a:moveTo>
                  <a:pt x="6159119" y="2044700"/>
                </a:moveTo>
                <a:lnTo>
                  <a:pt x="6122238" y="1968500"/>
                </a:lnTo>
                <a:lnTo>
                  <a:pt x="6276468" y="1968500"/>
                </a:lnTo>
                <a:lnTo>
                  <a:pt x="6269762" y="1993900"/>
                </a:lnTo>
                <a:lnTo>
                  <a:pt x="6196000" y="1993900"/>
                </a:lnTo>
                <a:lnTo>
                  <a:pt x="6159119" y="2044700"/>
                </a:lnTo>
                <a:close/>
              </a:path>
              <a:path w="7007859" h="2641600">
                <a:moveTo>
                  <a:pt x="774499" y="2197100"/>
                </a:moveTo>
                <a:lnTo>
                  <a:pt x="737618" y="1981200"/>
                </a:lnTo>
                <a:lnTo>
                  <a:pt x="820232" y="1981200"/>
                </a:lnTo>
                <a:lnTo>
                  <a:pt x="811380" y="2057400"/>
                </a:lnTo>
                <a:lnTo>
                  <a:pt x="774499" y="2197100"/>
                </a:lnTo>
                <a:close/>
              </a:path>
              <a:path w="7007859" h="2641600">
                <a:moveTo>
                  <a:pt x="6232881" y="2070100"/>
                </a:moveTo>
                <a:lnTo>
                  <a:pt x="6196000" y="1993900"/>
                </a:lnTo>
                <a:lnTo>
                  <a:pt x="6269762" y="1993900"/>
                </a:lnTo>
                <a:lnTo>
                  <a:pt x="6232881" y="2070100"/>
                </a:lnTo>
                <a:close/>
              </a:path>
              <a:path w="7007859" h="2641600">
                <a:moveTo>
                  <a:pt x="1217071" y="2451100"/>
                </a:moveTo>
                <a:lnTo>
                  <a:pt x="1180191" y="2032000"/>
                </a:lnTo>
                <a:lnTo>
                  <a:pt x="1321567" y="2032000"/>
                </a:lnTo>
                <a:lnTo>
                  <a:pt x="1296980" y="2082800"/>
                </a:lnTo>
                <a:lnTo>
                  <a:pt x="1253952" y="2082800"/>
                </a:lnTo>
                <a:lnTo>
                  <a:pt x="1217071" y="2451100"/>
                </a:lnTo>
                <a:close/>
              </a:path>
              <a:path w="7007859" h="2641600">
                <a:moveTo>
                  <a:pt x="590095" y="2413000"/>
                </a:moveTo>
                <a:lnTo>
                  <a:pt x="553214" y="2133600"/>
                </a:lnTo>
                <a:lnTo>
                  <a:pt x="516333" y="2044700"/>
                </a:lnTo>
                <a:lnTo>
                  <a:pt x="619804" y="2044700"/>
                </a:lnTo>
                <a:lnTo>
                  <a:pt x="590095" y="2413000"/>
                </a:lnTo>
                <a:close/>
              </a:path>
              <a:path w="7007859" h="2641600">
                <a:moveTo>
                  <a:pt x="4794525" y="2057400"/>
                </a:moveTo>
                <a:lnTo>
                  <a:pt x="4757642" y="2044700"/>
                </a:lnTo>
                <a:lnTo>
                  <a:pt x="4799135" y="2044700"/>
                </a:lnTo>
                <a:lnTo>
                  <a:pt x="4794525" y="2057400"/>
                </a:lnTo>
                <a:close/>
              </a:path>
              <a:path w="7007859" h="2641600">
                <a:moveTo>
                  <a:pt x="6048476" y="2184400"/>
                </a:moveTo>
                <a:lnTo>
                  <a:pt x="6011596" y="2146300"/>
                </a:lnTo>
                <a:lnTo>
                  <a:pt x="5974715" y="2057400"/>
                </a:lnTo>
                <a:lnTo>
                  <a:pt x="6093553" y="2057400"/>
                </a:lnTo>
                <a:lnTo>
                  <a:pt x="6085357" y="2082800"/>
                </a:lnTo>
                <a:lnTo>
                  <a:pt x="6048476" y="2184400"/>
                </a:lnTo>
                <a:close/>
              </a:path>
              <a:path w="7007859" h="2641600">
                <a:moveTo>
                  <a:pt x="4942048" y="2120900"/>
                </a:moveTo>
                <a:lnTo>
                  <a:pt x="4905168" y="2070100"/>
                </a:lnTo>
                <a:lnTo>
                  <a:pt x="4951269" y="2070100"/>
                </a:lnTo>
                <a:lnTo>
                  <a:pt x="4942048" y="2120900"/>
                </a:lnTo>
                <a:close/>
              </a:path>
              <a:path w="7007859" h="2641600">
                <a:moveTo>
                  <a:pt x="1290833" y="2095500"/>
                </a:moveTo>
                <a:lnTo>
                  <a:pt x="1253952" y="2082800"/>
                </a:lnTo>
                <a:lnTo>
                  <a:pt x="1296980" y="2082800"/>
                </a:lnTo>
                <a:lnTo>
                  <a:pt x="1290833" y="2095500"/>
                </a:lnTo>
                <a:close/>
              </a:path>
              <a:path w="7007859" h="2641600">
                <a:moveTo>
                  <a:pt x="405690" y="2641600"/>
                </a:moveTo>
                <a:lnTo>
                  <a:pt x="368809" y="2120900"/>
                </a:lnTo>
                <a:lnTo>
                  <a:pt x="428953" y="2120900"/>
                </a:lnTo>
                <a:lnTo>
                  <a:pt x="405690" y="2641600"/>
                </a:lnTo>
                <a:close/>
              </a:path>
            </a:pathLst>
          </a:custGeom>
          <a:solidFill>
            <a:srgbClr val="333333">
              <a:alpha val="19999"/>
            </a:srgbClr>
          </a:solidFill>
        </p:spPr>
        <p:txBody>
          <a:bodyPr wrap="square" lIns="0" tIns="0" rIns="0" bIns="0" rtlCol="0"/>
          <a:lstStyle/>
          <a:p>
            <a:endParaRPr sz="949"/>
          </a:p>
        </p:txBody>
      </p:sp>
      <p:sp>
        <p:nvSpPr>
          <p:cNvPr id="7" name="object 7"/>
          <p:cNvSpPr/>
          <p:nvPr/>
        </p:nvSpPr>
        <p:spPr>
          <a:xfrm>
            <a:off x="2155254" y="2027603"/>
            <a:ext cx="3695551" cy="1399729"/>
          </a:xfrm>
          <a:custGeom>
            <a:avLst/>
            <a:gdLst/>
            <a:ahLst/>
            <a:cxnLst/>
            <a:rect l="l" t="t" r="r" b="b"/>
            <a:pathLst>
              <a:path w="7007859" h="2654300">
                <a:moveTo>
                  <a:pt x="0" y="0"/>
                </a:moveTo>
                <a:lnTo>
                  <a:pt x="36880" y="275223"/>
                </a:lnTo>
                <a:lnTo>
                  <a:pt x="73761" y="1206296"/>
                </a:lnTo>
                <a:lnTo>
                  <a:pt x="184404" y="782678"/>
                </a:lnTo>
                <a:lnTo>
                  <a:pt x="221285" y="114122"/>
                </a:lnTo>
                <a:lnTo>
                  <a:pt x="258166" y="562777"/>
                </a:lnTo>
                <a:lnTo>
                  <a:pt x="295047" y="1102224"/>
                </a:lnTo>
                <a:lnTo>
                  <a:pt x="368809" y="976151"/>
                </a:lnTo>
                <a:lnTo>
                  <a:pt x="405690" y="1597539"/>
                </a:lnTo>
                <a:lnTo>
                  <a:pt x="442571" y="635931"/>
                </a:lnTo>
                <a:lnTo>
                  <a:pt x="479452" y="1205726"/>
                </a:lnTo>
                <a:lnTo>
                  <a:pt x="516333" y="1340020"/>
                </a:lnTo>
                <a:lnTo>
                  <a:pt x="553214" y="1622387"/>
                </a:lnTo>
                <a:lnTo>
                  <a:pt x="590095" y="1735437"/>
                </a:lnTo>
                <a:lnTo>
                  <a:pt x="626976" y="1385922"/>
                </a:lnTo>
                <a:lnTo>
                  <a:pt x="663857" y="1115059"/>
                </a:lnTo>
                <a:lnTo>
                  <a:pt x="700737" y="1655203"/>
                </a:lnTo>
                <a:lnTo>
                  <a:pt x="737618" y="1418609"/>
                </a:lnTo>
                <a:lnTo>
                  <a:pt x="774499" y="1677079"/>
                </a:lnTo>
                <a:lnTo>
                  <a:pt x="811380" y="1467547"/>
                </a:lnTo>
                <a:lnTo>
                  <a:pt x="848261" y="923864"/>
                </a:lnTo>
                <a:lnTo>
                  <a:pt x="885142" y="1370178"/>
                </a:lnTo>
                <a:lnTo>
                  <a:pt x="922023" y="1186441"/>
                </a:lnTo>
                <a:lnTo>
                  <a:pt x="958904" y="1099569"/>
                </a:lnTo>
                <a:lnTo>
                  <a:pt x="995784" y="1576169"/>
                </a:lnTo>
                <a:lnTo>
                  <a:pt x="1032667" y="1149328"/>
                </a:lnTo>
                <a:lnTo>
                  <a:pt x="1069548" y="1436819"/>
                </a:lnTo>
                <a:lnTo>
                  <a:pt x="1106429" y="1389019"/>
                </a:lnTo>
                <a:lnTo>
                  <a:pt x="1143310" y="1495493"/>
                </a:lnTo>
                <a:lnTo>
                  <a:pt x="1180191" y="1130867"/>
                </a:lnTo>
                <a:lnTo>
                  <a:pt x="1217071" y="1924547"/>
                </a:lnTo>
                <a:lnTo>
                  <a:pt x="1253952" y="1591091"/>
                </a:lnTo>
                <a:lnTo>
                  <a:pt x="1290833" y="1552712"/>
                </a:lnTo>
                <a:lnTo>
                  <a:pt x="1327714" y="1363349"/>
                </a:lnTo>
                <a:lnTo>
                  <a:pt x="1364595" y="833196"/>
                </a:lnTo>
                <a:lnTo>
                  <a:pt x="1401476" y="1413299"/>
                </a:lnTo>
                <a:lnTo>
                  <a:pt x="1438357" y="1675118"/>
                </a:lnTo>
                <a:lnTo>
                  <a:pt x="1475238" y="578521"/>
                </a:lnTo>
                <a:lnTo>
                  <a:pt x="1512118" y="1388071"/>
                </a:lnTo>
                <a:lnTo>
                  <a:pt x="1548999" y="1344508"/>
                </a:lnTo>
                <a:lnTo>
                  <a:pt x="1585880" y="1430116"/>
                </a:lnTo>
                <a:lnTo>
                  <a:pt x="1622761" y="1421960"/>
                </a:lnTo>
                <a:lnTo>
                  <a:pt x="1659642" y="1080475"/>
                </a:lnTo>
                <a:lnTo>
                  <a:pt x="1696523" y="1041085"/>
                </a:lnTo>
                <a:lnTo>
                  <a:pt x="1733404" y="1399389"/>
                </a:lnTo>
                <a:lnTo>
                  <a:pt x="1770285" y="1384277"/>
                </a:lnTo>
                <a:lnTo>
                  <a:pt x="1807167" y="1624600"/>
                </a:lnTo>
                <a:lnTo>
                  <a:pt x="1844048" y="1516041"/>
                </a:lnTo>
                <a:lnTo>
                  <a:pt x="1880929" y="1290007"/>
                </a:lnTo>
                <a:lnTo>
                  <a:pt x="1917810" y="1133585"/>
                </a:lnTo>
                <a:lnTo>
                  <a:pt x="1954691" y="1317068"/>
                </a:lnTo>
                <a:lnTo>
                  <a:pt x="1991572" y="1093752"/>
                </a:lnTo>
                <a:lnTo>
                  <a:pt x="2028452" y="1502764"/>
                </a:lnTo>
                <a:lnTo>
                  <a:pt x="2065333" y="1367838"/>
                </a:lnTo>
                <a:lnTo>
                  <a:pt x="2102214" y="863798"/>
                </a:lnTo>
                <a:lnTo>
                  <a:pt x="2139095" y="1622578"/>
                </a:lnTo>
                <a:lnTo>
                  <a:pt x="2175976" y="959839"/>
                </a:lnTo>
                <a:lnTo>
                  <a:pt x="2212857" y="1289753"/>
                </a:lnTo>
                <a:lnTo>
                  <a:pt x="2249738" y="1302716"/>
                </a:lnTo>
                <a:lnTo>
                  <a:pt x="2286619" y="1456102"/>
                </a:lnTo>
                <a:lnTo>
                  <a:pt x="2323499" y="1068145"/>
                </a:lnTo>
                <a:lnTo>
                  <a:pt x="2360380" y="1265412"/>
                </a:lnTo>
                <a:lnTo>
                  <a:pt x="2397261" y="942830"/>
                </a:lnTo>
                <a:lnTo>
                  <a:pt x="2434142" y="1240817"/>
                </a:lnTo>
                <a:lnTo>
                  <a:pt x="2471023" y="1188466"/>
                </a:lnTo>
                <a:lnTo>
                  <a:pt x="2507904" y="1350577"/>
                </a:lnTo>
                <a:lnTo>
                  <a:pt x="2544786" y="893135"/>
                </a:lnTo>
                <a:lnTo>
                  <a:pt x="2581667" y="1412539"/>
                </a:lnTo>
                <a:lnTo>
                  <a:pt x="2618548" y="1016110"/>
                </a:lnTo>
                <a:lnTo>
                  <a:pt x="2655429" y="1191942"/>
                </a:lnTo>
                <a:lnTo>
                  <a:pt x="2692310" y="1180752"/>
                </a:lnTo>
                <a:lnTo>
                  <a:pt x="2729191" y="1032486"/>
                </a:lnTo>
                <a:lnTo>
                  <a:pt x="2766072" y="1202375"/>
                </a:lnTo>
                <a:lnTo>
                  <a:pt x="2802953" y="938467"/>
                </a:lnTo>
                <a:lnTo>
                  <a:pt x="2839833" y="1308848"/>
                </a:lnTo>
                <a:lnTo>
                  <a:pt x="2876714" y="1219699"/>
                </a:lnTo>
                <a:lnTo>
                  <a:pt x="2913595" y="1148000"/>
                </a:lnTo>
                <a:lnTo>
                  <a:pt x="2950476" y="1300882"/>
                </a:lnTo>
                <a:lnTo>
                  <a:pt x="2987357" y="1196558"/>
                </a:lnTo>
                <a:lnTo>
                  <a:pt x="3024238" y="1299365"/>
                </a:lnTo>
                <a:lnTo>
                  <a:pt x="3061119" y="1662916"/>
                </a:lnTo>
                <a:lnTo>
                  <a:pt x="3098000" y="1525842"/>
                </a:lnTo>
                <a:lnTo>
                  <a:pt x="3134880" y="1451108"/>
                </a:lnTo>
                <a:lnTo>
                  <a:pt x="3171761" y="1547274"/>
                </a:lnTo>
                <a:lnTo>
                  <a:pt x="3208642" y="1396860"/>
                </a:lnTo>
                <a:lnTo>
                  <a:pt x="3245523" y="1481457"/>
                </a:lnTo>
                <a:lnTo>
                  <a:pt x="3282406" y="1619162"/>
                </a:lnTo>
                <a:lnTo>
                  <a:pt x="3319286" y="1310239"/>
                </a:lnTo>
                <a:lnTo>
                  <a:pt x="3356167" y="1433657"/>
                </a:lnTo>
                <a:lnTo>
                  <a:pt x="3393048" y="1345772"/>
                </a:lnTo>
                <a:lnTo>
                  <a:pt x="3429929" y="1376312"/>
                </a:lnTo>
                <a:lnTo>
                  <a:pt x="3466810" y="1513323"/>
                </a:lnTo>
                <a:lnTo>
                  <a:pt x="3503691" y="1679039"/>
                </a:lnTo>
                <a:lnTo>
                  <a:pt x="3540572" y="1397428"/>
                </a:lnTo>
                <a:lnTo>
                  <a:pt x="3577453" y="1699841"/>
                </a:lnTo>
                <a:lnTo>
                  <a:pt x="3614333" y="1576360"/>
                </a:lnTo>
                <a:lnTo>
                  <a:pt x="3651214" y="1494797"/>
                </a:lnTo>
                <a:lnTo>
                  <a:pt x="3688095" y="1682073"/>
                </a:lnTo>
                <a:lnTo>
                  <a:pt x="3724976" y="1499793"/>
                </a:lnTo>
                <a:lnTo>
                  <a:pt x="3761857" y="1549550"/>
                </a:lnTo>
                <a:lnTo>
                  <a:pt x="3798738" y="1412855"/>
                </a:lnTo>
                <a:lnTo>
                  <a:pt x="3835619" y="1209963"/>
                </a:lnTo>
                <a:lnTo>
                  <a:pt x="3872500" y="1494923"/>
                </a:lnTo>
                <a:lnTo>
                  <a:pt x="3909380" y="1536147"/>
                </a:lnTo>
                <a:lnTo>
                  <a:pt x="3946261" y="1339259"/>
                </a:lnTo>
                <a:lnTo>
                  <a:pt x="3983142" y="1676193"/>
                </a:lnTo>
                <a:lnTo>
                  <a:pt x="4020023" y="1589446"/>
                </a:lnTo>
                <a:lnTo>
                  <a:pt x="4056906" y="1435553"/>
                </a:lnTo>
                <a:lnTo>
                  <a:pt x="4093787" y="1545948"/>
                </a:lnTo>
                <a:lnTo>
                  <a:pt x="4130667" y="1447441"/>
                </a:lnTo>
                <a:lnTo>
                  <a:pt x="4167548" y="1366320"/>
                </a:lnTo>
                <a:lnTo>
                  <a:pt x="4204429" y="1361958"/>
                </a:lnTo>
                <a:lnTo>
                  <a:pt x="4241310" y="1479623"/>
                </a:lnTo>
                <a:lnTo>
                  <a:pt x="4278191" y="1429042"/>
                </a:lnTo>
                <a:lnTo>
                  <a:pt x="4315072" y="1458315"/>
                </a:lnTo>
                <a:lnTo>
                  <a:pt x="4351953" y="1751685"/>
                </a:lnTo>
                <a:lnTo>
                  <a:pt x="4388834" y="1487905"/>
                </a:lnTo>
                <a:lnTo>
                  <a:pt x="4425714" y="1733983"/>
                </a:lnTo>
                <a:lnTo>
                  <a:pt x="4462595" y="1660577"/>
                </a:lnTo>
                <a:lnTo>
                  <a:pt x="4499476" y="1517179"/>
                </a:lnTo>
                <a:lnTo>
                  <a:pt x="4536357" y="1729115"/>
                </a:lnTo>
                <a:lnTo>
                  <a:pt x="4573238" y="1667025"/>
                </a:lnTo>
                <a:lnTo>
                  <a:pt x="4610119" y="1597983"/>
                </a:lnTo>
                <a:lnTo>
                  <a:pt x="4647000" y="1649891"/>
                </a:lnTo>
                <a:lnTo>
                  <a:pt x="4683881" y="1534946"/>
                </a:lnTo>
                <a:lnTo>
                  <a:pt x="4720761" y="1769453"/>
                </a:lnTo>
                <a:lnTo>
                  <a:pt x="4757642" y="1670125"/>
                </a:lnTo>
                <a:lnTo>
                  <a:pt x="4794525" y="1792656"/>
                </a:lnTo>
                <a:lnTo>
                  <a:pt x="4831406" y="1628774"/>
                </a:lnTo>
                <a:lnTo>
                  <a:pt x="4868287" y="1943578"/>
                </a:lnTo>
                <a:lnTo>
                  <a:pt x="4905168" y="1832489"/>
                </a:lnTo>
                <a:lnTo>
                  <a:pt x="4942048" y="1748651"/>
                </a:lnTo>
                <a:lnTo>
                  <a:pt x="4978929" y="1628395"/>
                </a:lnTo>
                <a:lnTo>
                  <a:pt x="5015810" y="1634147"/>
                </a:lnTo>
                <a:lnTo>
                  <a:pt x="5052691" y="1635855"/>
                </a:lnTo>
                <a:lnTo>
                  <a:pt x="5089572" y="1690229"/>
                </a:lnTo>
                <a:lnTo>
                  <a:pt x="5126453" y="1685361"/>
                </a:lnTo>
                <a:lnTo>
                  <a:pt x="5163334" y="1764332"/>
                </a:lnTo>
                <a:lnTo>
                  <a:pt x="5200215" y="1717986"/>
                </a:lnTo>
                <a:lnTo>
                  <a:pt x="5237095" y="1588562"/>
                </a:lnTo>
                <a:lnTo>
                  <a:pt x="5273976" y="1683844"/>
                </a:lnTo>
                <a:lnTo>
                  <a:pt x="5310857" y="1653243"/>
                </a:lnTo>
                <a:lnTo>
                  <a:pt x="5347738" y="1731074"/>
                </a:lnTo>
                <a:lnTo>
                  <a:pt x="5384619" y="1752572"/>
                </a:lnTo>
                <a:lnTo>
                  <a:pt x="5421500" y="1757628"/>
                </a:lnTo>
                <a:lnTo>
                  <a:pt x="5458381" y="1797273"/>
                </a:lnTo>
                <a:lnTo>
                  <a:pt x="5495262" y="1823510"/>
                </a:lnTo>
                <a:lnTo>
                  <a:pt x="5532142" y="1706796"/>
                </a:lnTo>
                <a:lnTo>
                  <a:pt x="5569025" y="1617836"/>
                </a:lnTo>
                <a:lnTo>
                  <a:pt x="5605906" y="1723107"/>
                </a:lnTo>
                <a:lnTo>
                  <a:pt x="5642787" y="1698070"/>
                </a:lnTo>
                <a:lnTo>
                  <a:pt x="5679668" y="1830593"/>
                </a:lnTo>
                <a:lnTo>
                  <a:pt x="5716549" y="1929352"/>
                </a:lnTo>
                <a:lnTo>
                  <a:pt x="5753429" y="1807199"/>
                </a:lnTo>
                <a:lnTo>
                  <a:pt x="5790310" y="1814154"/>
                </a:lnTo>
                <a:lnTo>
                  <a:pt x="5827191" y="1717606"/>
                </a:lnTo>
                <a:lnTo>
                  <a:pt x="5864072" y="1748081"/>
                </a:lnTo>
                <a:lnTo>
                  <a:pt x="5900953" y="1736575"/>
                </a:lnTo>
                <a:lnTo>
                  <a:pt x="5937834" y="1869793"/>
                </a:lnTo>
                <a:lnTo>
                  <a:pt x="5974715" y="1856831"/>
                </a:lnTo>
                <a:lnTo>
                  <a:pt x="6011595" y="1942882"/>
                </a:lnTo>
                <a:lnTo>
                  <a:pt x="6048476" y="1964317"/>
                </a:lnTo>
                <a:lnTo>
                  <a:pt x="6085357" y="1857464"/>
                </a:lnTo>
                <a:lnTo>
                  <a:pt x="6122238" y="1745363"/>
                </a:lnTo>
                <a:lnTo>
                  <a:pt x="6159119" y="1788547"/>
                </a:lnTo>
                <a:lnTo>
                  <a:pt x="6196000" y="1806629"/>
                </a:lnTo>
                <a:lnTo>
                  <a:pt x="6232881" y="1856642"/>
                </a:lnTo>
                <a:lnTo>
                  <a:pt x="6269762" y="1769074"/>
                </a:lnTo>
                <a:lnTo>
                  <a:pt x="6306644" y="1634338"/>
                </a:lnTo>
                <a:lnTo>
                  <a:pt x="6343525" y="1813205"/>
                </a:lnTo>
                <a:lnTo>
                  <a:pt x="6380406" y="1783046"/>
                </a:lnTo>
                <a:lnTo>
                  <a:pt x="6417287" y="1679860"/>
                </a:lnTo>
                <a:lnTo>
                  <a:pt x="6454168" y="1666646"/>
                </a:lnTo>
                <a:lnTo>
                  <a:pt x="6491049" y="1528497"/>
                </a:lnTo>
                <a:lnTo>
                  <a:pt x="6527929" y="1789559"/>
                </a:lnTo>
                <a:lnTo>
                  <a:pt x="6564810" y="1702433"/>
                </a:lnTo>
                <a:lnTo>
                  <a:pt x="6601691" y="1660513"/>
                </a:lnTo>
                <a:lnTo>
                  <a:pt x="6638572" y="1694719"/>
                </a:lnTo>
                <a:lnTo>
                  <a:pt x="6675453" y="1480066"/>
                </a:lnTo>
                <a:lnTo>
                  <a:pt x="6712334" y="1518380"/>
                </a:lnTo>
                <a:lnTo>
                  <a:pt x="6749215" y="1621692"/>
                </a:lnTo>
                <a:lnTo>
                  <a:pt x="6786096" y="1705088"/>
                </a:lnTo>
                <a:lnTo>
                  <a:pt x="6822976" y="1549424"/>
                </a:lnTo>
                <a:lnTo>
                  <a:pt x="6859857" y="1694908"/>
                </a:lnTo>
                <a:lnTo>
                  <a:pt x="6896738" y="1624158"/>
                </a:lnTo>
                <a:lnTo>
                  <a:pt x="6933619" y="1574273"/>
                </a:lnTo>
                <a:lnTo>
                  <a:pt x="6970500" y="1455597"/>
                </a:lnTo>
                <a:lnTo>
                  <a:pt x="7007381" y="1627320"/>
                </a:lnTo>
                <a:lnTo>
                  <a:pt x="7007381" y="1840836"/>
                </a:lnTo>
                <a:lnTo>
                  <a:pt x="6970500" y="1795755"/>
                </a:lnTo>
                <a:lnTo>
                  <a:pt x="6933619" y="1846209"/>
                </a:lnTo>
                <a:lnTo>
                  <a:pt x="6896738" y="1854934"/>
                </a:lnTo>
                <a:lnTo>
                  <a:pt x="6859857" y="1946361"/>
                </a:lnTo>
                <a:lnTo>
                  <a:pt x="6822976" y="1770274"/>
                </a:lnTo>
                <a:lnTo>
                  <a:pt x="6786096" y="1873649"/>
                </a:lnTo>
                <a:lnTo>
                  <a:pt x="6749215" y="1852659"/>
                </a:lnTo>
                <a:lnTo>
                  <a:pt x="6712334" y="1834260"/>
                </a:lnTo>
                <a:lnTo>
                  <a:pt x="6675453" y="1878075"/>
                </a:lnTo>
                <a:lnTo>
                  <a:pt x="6638572" y="1892364"/>
                </a:lnTo>
                <a:lnTo>
                  <a:pt x="6601691" y="1889393"/>
                </a:lnTo>
                <a:lnTo>
                  <a:pt x="6564810" y="1940860"/>
                </a:lnTo>
                <a:lnTo>
                  <a:pt x="6527929" y="2010851"/>
                </a:lnTo>
                <a:lnTo>
                  <a:pt x="6491049" y="1823510"/>
                </a:lnTo>
                <a:lnTo>
                  <a:pt x="6454168" y="1895968"/>
                </a:lnTo>
                <a:lnTo>
                  <a:pt x="6417287" y="1960459"/>
                </a:lnTo>
                <a:lnTo>
                  <a:pt x="6380406" y="2008259"/>
                </a:lnTo>
                <a:lnTo>
                  <a:pt x="6343525" y="2049545"/>
                </a:lnTo>
                <a:lnTo>
                  <a:pt x="6306644" y="1866441"/>
                </a:lnTo>
                <a:lnTo>
                  <a:pt x="6269762" y="2002126"/>
                </a:lnTo>
                <a:lnTo>
                  <a:pt x="6232881" y="2079705"/>
                </a:lnTo>
                <a:lnTo>
                  <a:pt x="6196000" y="2005286"/>
                </a:lnTo>
                <a:lnTo>
                  <a:pt x="6159119" y="2053086"/>
                </a:lnTo>
                <a:lnTo>
                  <a:pt x="6122238" y="1971272"/>
                </a:lnTo>
                <a:lnTo>
                  <a:pt x="6085357" y="2084573"/>
                </a:lnTo>
                <a:lnTo>
                  <a:pt x="6048476" y="2185293"/>
                </a:lnTo>
                <a:lnTo>
                  <a:pt x="6011595" y="2151402"/>
                </a:lnTo>
                <a:lnTo>
                  <a:pt x="5974715" y="2063834"/>
                </a:lnTo>
                <a:lnTo>
                  <a:pt x="5937834" y="2088429"/>
                </a:lnTo>
                <a:lnTo>
                  <a:pt x="5900953" y="1975507"/>
                </a:lnTo>
                <a:lnTo>
                  <a:pt x="5864072" y="1947119"/>
                </a:lnTo>
                <a:lnTo>
                  <a:pt x="5827191" y="1992451"/>
                </a:lnTo>
                <a:lnTo>
                  <a:pt x="5790310" y="1988532"/>
                </a:lnTo>
                <a:lnTo>
                  <a:pt x="5753429" y="1983095"/>
                </a:lnTo>
                <a:lnTo>
                  <a:pt x="5716549" y="2162657"/>
                </a:lnTo>
                <a:lnTo>
                  <a:pt x="5679668" y="2076606"/>
                </a:lnTo>
                <a:lnTo>
                  <a:pt x="5642787" y="1919299"/>
                </a:lnTo>
                <a:lnTo>
                  <a:pt x="5605906" y="2000229"/>
                </a:lnTo>
                <a:lnTo>
                  <a:pt x="5569025" y="1944083"/>
                </a:lnTo>
                <a:lnTo>
                  <a:pt x="5532142" y="1966972"/>
                </a:lnTo>
                <a:lnTo>
                  <a:pt x="5495262" y="2038227"/>
                </a:lnTo>
                <a:lnTo>
                  <a:pt x="5458381" y="2033106"/>
                </a:lnTo>
                <a:lnTo>
                  <a:pt x="5421500" y="1962167"/>
                </a:lnTo>
                <a:lnTo>
                  <a:pt x="5384619" y="1967098"/>
                </a:lnTo>
                <a:lnTo>
                  <a:pt x="5347738" y="1980439"/>
                </a:lnTo>
                <a:lnTo>
                  <a:pt x="5310857" y="1927960"/>
                </a:lnTo>
                <a:lnTo>
                  <a:pt x="5273976" y="1923851"/>
                </a:lnTo>
                <a:lnTo>
                  <a:pt x="5237095" y="1920817"/>
                </a:lnTo>
                <a:lnTo>
                  <a:pt x="5200215" y="1934410"/>
                </a:lnTo>
                <a:lnTo>
                  <a:pt x="5163334" y="2004971"/>
                </a:lnTo>
                <a:lnTo>
                  <a:pt x="5126453" y="1959195"/>
                </a:lnTo>
                <a:lnTo>
                  <a:pt x="5089572" y="1940353"/>
                </a:lnTo>
                <a:lnTo>
                  <a:pt x="5052691" y="1851458"/>
                </a:lnTo>
                <a:lnTo>
                  <a:pt x="5015810" y="1909625"/>
                </a:lnTo>
                <a:lnTo>
                  <a:pt x="4978929" y="1922524"/>
                </a:lnTo>
                <a:lnTo>
                  <a:pt x="4942048" y="2132688"/>
                </a:lnTo>
                <a:lnTo>
                  <a:pt x="4905168" y="2080715"/>
                </a:lnTo>
                <a:lnTo>
                  <a:pt x="4868287" y="2223986"/>
                </a:lnTo>
                <a:lnTo>
                  <a:pt x="4831406" y="1957678"/>
                </a:lnTo>
                <a:lnTo>
                  <a:pt x="4794525" y="2064024"/>
                </a:lnTo>
                <a:lnTo>
                  <a:pt x="4757642" y="2052074"/>
                </a:lnTo>
                <a:lnTo>
                  <a:pt x="4720761" y="2075342"/>
                </a:lnTo>
                <a:lnTo>
                  <a:pt x="4683881" y="1804037"/>
                </a:lnTo>
                <a:lnTo>
                  <a:pt x="4647000" y="1973357"/>
                </a:lnTo>
                <a:lnTo>
                  <a:pt x="4610119" y="1871120"/>
                </a:lnTo>
                <a:lnTo>
                  <a:pt x="4573238" y="1996562"/>
                </a:lnTo>
                <a:lnTo>
                  <a:pt x="4536357" y="2044235"/>
                </a:lnTo>
                <a:lnTo>
                  <a:pt x="4499476" y="1862648"/>
                </a:lnTo>
                <a:lnTo>
                  <a:pt x="4462595" y="1963937"/>
                </a:lnTo>
                <a:lnTo>
                  <a:pt x="4425714" y="1983032"/>
                </a:lnTo>
                <a:lnTo>
                  <a:pt x="4388834" y="1792151"/>
                </a:lnTo>
                <a:lnTo>
                  <a:pt x="4351953" y="2035951"/>
                </a:lnTo>
                <a:lnTo>
                  <a:pt x="4315072" y="1864672"/>
                </a:lnTo>
                <a:lnTo>
                  <a:pt x="4278191" y="1750105"/>
                </a:lnTo>
                <a:lnTo>
                  <a:pt x="4241310" y="1779379"/>
                </a:lnTo>
                <a:lnTo>
                  <a:pt x="4204429" y="1719251"/>
                </a:lnTo>
                <a:lnTo>
                  <a:pt x="4167548" y="1756618"/>
                </a:lnTo>
                <a:lnTo>
                  <a:pt x="4130667" y="1697754"/>
                </a:lnTo>
                <a:lnTo>
                  <a:pt x="4093787" y="1793162"/>
                </a:lnTo>
                <a:lnTo>
                  <a:pt x="4056906" y="1743276"/>
                </a:lnTo>
                <a:lnTo>
                  <a:pt x="4020023" y="1868907"/>
                </a:lnTo>
                <a:lnTo>
                  <a:pt x="3983142" y="2044677"/>
                </a:lnTo>
                <a:lnTo>
                  <a:pt x="3946261" y="1750042"/>
                </a:lnTo>
                <a:lnTo>
                  <a:pt x="3909380" y="1860182"/>
                </a:lnTo>
                <a:lnTo>
                  <a:pt x="3872500" y="1824839"/>
                </a:lnTo>
                <a:lnTo>
                  <a:pt x="3835619" y="1524830"/>
                </a:lnTo>
                <a:lnTo>
                  <a:pt x="3798738" y="1751434"/>
                </a:lnTo>
                <a:lnTo>
                  <a:pt x="3761857" y="1802394"/>
                </a:lnTo>
                <a:lnTo>
                  <a:pt x="3724976" y="1834260"/>
                </a:lnTo>
                <a:lnTo>
                  <a:pt x="3688095" y="1939089"/>
                </a:lnTo>
                <a:lnTo>
                  <a:pt x="3651214" y="1861826"/>
                </a:lnTo>
                <a:lnTo>
                  <a:pt x="3614333" y="1887243"/>
                </a:lnTo>
                <a:lnTo>
                  <a:pt x="3577453" y="2036458"/>
                </a:lnTo>
                <a:lnTo>
                  <a:pt x="3540572" y="1669745"/>
                </a:lnTo>
                <a:lnTo>
                  <a:pt x="3503691" y="1981894"/>
                </a:lnTo>
                <a:lnTo>
                  <a:pt x="3466810" y="1819338"/>
                </a:lnTo>
                <a:lnTo>
                  <a:pt x="3429929" y="1704583"/>
                </a:lnTo>
                <a:lnTo>
                  <a:pt x="3393048" y="1718493"/>
                </a:lnTo>
                <a:lnTo>
                  <a:pt x="3356167" y="1776280"/>
                </a:lnTo>
                <a:lnTo>
                  <a:pt x="3319286" y="1700029"/>
                </a:lnTo>
                <a:lnTo>
                  <a:pt x="3282406" y="1887180"/>
                </a:lnTo>
                <a:lnTo>
                  <a:pt x="3245523" y="1785322"/>
                </a:lnTo>
                <a:lnTo>
                  <a:pt x="3208642" y="1730441"/>
                </a:lnTo>
                <a:lnTo>
                  <a:pt x="3171761" y="1813395"/>
                </a:lnTo>
                <a:lnTo>
                  <a:pt x="3134880" y="1741633"/>
                </a:lnTo>
                <a:lnTo>
                  <a:pt x="3098000" y="1798853"/>
                </a:lnTo>
                <a:lnTo>
                  <a:pt x="3061119" y="1948446"/>
                </a:lnTo>
                <a:lnTo>
                  <a:pt x="3024238" y="1639080"/>
                </a:lnTo>
                <a:lnTo>
                  <a:pt x="2987357" y="1501878"/>
                </a:lnTo>
                <a:lnTo>
                  <a:pt x="2950476" y="1674613"/>
                </a:lnTo>
                <a:lnTo>
                  <a:pt x="2913595" y="1531722"/>
                </a:lnTo>
                <a:lnTo>
                  <a:pt x="2876714" y="1627004"/>
                </a:lnTo>
                <a:lnTo>
                  <a:pt x="2839833" y="1711347"/>
                </a:lnTo>
                <a:lnTo>
                  <a:pt x="2802953" y="1330852"/>
                </a:lnTo>
                <a:lnTo>
                  <a:pt x="2766072" y="1693265"/>
                </a:lnTo>
                <a:lnTo>
                  <a:pt x="2729191" y="1505040"/>
                </a:lnTo>
                <a:lnTo>
                  <a:pt x="2692310" y="1509023"/>
                </a:lnTo>
                <a:lnTo>
                  <a:pt x="2655429" y="1582871"/>
                </a:lnTo>
                <a:lnTo>
                  <a:pt x="2618548" y="1498906"/>
                </a:lnTo>
                <a:lnTo>
                  <a:pt x="2581667" y="1710714"/>
                </a:lnTo>
                <a:lnTo>
                  <a:pt x="2544786" y="1504344"/>
                </a:lnTo>
                <a:lnTo>
                  <a:pt x="2507904" y="1770212"/>
                </a:lnTo>
                <a:lnTo>
                  <a:pt x="2471023" y="1802710"/>
                </a:lnTo>
                <a:lnTo>
                  <a:pt x="2434142" y="1722602"/>
                </a:lnTo>
                <a:lnTo>
                  <a:pt x="2397261" y="1557266"/>
                </a:lnTo>
                <a:lnTo>
                  <a:pt x="2360380" y="1956855"/>
                </a:lnTo>
                <a:lnTo>
                  <a:pt x="2323499" y="1712613"/>
                </a:lnTo>
                <a:lnTo>
                  <a:pt x="2286619" y="1868781"/>
                </a:lnTo>
                <a:lnTo>
                  <a:pt x="2249738" y="1749789"/>
                </a:lnTo>
                <a:lnTo>
                  <a:pt x="2212857" y="1902544"/>
                </a:lnTo>
                <a:lnTo>
                  <a:pt x="2175976" y="1893186"/>
                </a:lnTo>
                <a:lnTo>
                  <a:pt x="2139095" y="2203945"/>
                </a:lnTo>
                <a:lnTo>
                  <a:pt x="2102214" y="1437831"/>
                </a:lnTo>
                <a:lnTo>
                  <a:pt x="2065333" y="2454574"/>
                </a:lnTo>
                <a:lnTo>
                  <a:pt x="2028452" y="2007184"/>
                </a:lnTo>
                <a:lnTo>
                  <a:pt x="1991572" y="1766102"/>
                </a:lnTo>
                <a:lnTo>
                  <a:pt x="1954691" y="2069462"/>
                </a:lnTo>
                <a:lnTo>
                  <a:pt x="1917810" y="2149885"/>
                </a:lnTo>
                <a:lnTo>
                  <a:pt x="1880929" y="1917782"/>
                </a:lnTo>
                <a:lnTo>
                  <a:pt x="1844048" y="2148873"/>
                </a:lnTo>
                <a:lnTo>
                  <a:pt x="1807167" y="1966276"/>
                </a:lnTo>
                <a:lnTo>
                  <a:pt x="1770285" y="2180108"/>
                </a:lnTo>
                <a:lnTo>
                  <a:pt x="1733404" y="1889900"/>
                </a:lnTo>
                <a:lnTo>
                  <a:pt x="1696523" y="1750294"/>
                </a:lnTo>
                <a:lnTo>
                  <a:pt x="1659642" y="1835650"/>
                </a:lnTo>
                <a:lnTo>
                  <a:pt x="1622761" y="1977215"/>
                </a:lnTo>
                <a:lnTo>
                  <a:pt x="1585880" y="2099051"/>
                </a:lnTo>
                <a:lnTo>
                  <a:pt x="1548999" y="1958058"/>
                </a:lnTo>
                <a:lnTo>
                  <a:pt x="1512118" y="2135280"/>
                </a:lnTo>
                <a:lnTo>
                  <a:pt x="1475238" y="1749789"/>
                </a:lnTo>
                <a:lnTo>
                  <a:pt x="1438357" y="2087354"/>
                </a:lnTo>
                <a:lnTo>
                  <a:pt x="1401476" y="2118526"/>
                </a:lnTo>
                <a:lnTo>
                  <a:pt x="1364595" y="1802836"/>
                </a:lnTo>
                <a:lnTo>
                  <a:pt x="1327714" y="2021979"/>
                </a:lnTo>
                <a:lnTo>
                  <a:pt x="1290833" y="2103730"/>
                </a:lnTo>
                <a:lnTo>
                  <a:pt x="1253952" y="2089187"/>
                </a:lnTo>
                <a:lnTo>
                  <a:pt x="1217071" y="2452866"/>
                </a:lnTo>
                <a:lnTo>
                  <a:pt x="1180191" y="2034813"/>
                </a:lnTo>
                <a:lnTo>
                  <a:pt x="1143310" y="2062063"/>
                </a:lnTo>
                <a:lnTo>
                  <a:pt x="1106429" y="2103983"/>
                </a:lnTo>
                <a:lnTo>
                  <a:pt x="1069548" y="2155956"/>
                </a:lnTo>
                <a:lnTo>
                  <a:pt x="1032667" y="1834070"/>
                </a:lnTo>
                <a:lnTo>
                  <a:pt x="995784" y="2233724"/>
                </a:lnTo>
                <a:lnTo>
                  <a:pt x="958904" y="1897234"/>
                </a:lnTo>
                <a:lnTo>
                  <a:pt x="922023" y="2075531"/>
                </a:lnTo>
                <a:lnTo>
                  <a:pt x="885142" y="2300681"/>
                </a:lnTo>
                <a:lnTo>
                  <a:pt x="848261" y="1749284"/>
                </a:lnTo>
                <a:lnTo>
                  <a:pt x="811380" y="2058461"/>
                </a:lnTo>
                <a:lnTo>
                  <a:pt x="774499" y="2198128"/>
                </a:lnTo>
                <a:lnTo>
                  <a:pt x="737618" y="1988405"/>
                </a:lnTo>
                <a:lnTo>
                  <a:pt x="700737" y="2289742"/>
                </a:lnTo>
                <a:lnTo>
                  <a:pt x="663857" y="2074456"/>
                </a:lnTo>
                <a:lnTo>
                  <a:pt x="626976" y="1956413"/>
                </a:lnTo>
                <a:lnTo>
                  <a:pt x="590095" y="2413286"/>
                </a:lnTo>
                <a:lnTo>
                  <a:pt x="553214" y="2141350"/>
                </a:lnTo>
                <a:lnTo>
                  <a:pt x="516333" y="2055741"/>
                </a:lnTo>
                <a:lnTo>
                  <a:pt x="479452" y="2092856"/>
                </a:lnTo>
                <a:lnTo>
                  <a:pt x="442571" y="1824902"/>
                </a:lnTo>
                <a:lnTo>
                  <a:pt x="405690" y="2653673"/>
                </a:lnTo>
                <a:lnTo>
                  <a:pt x="368809" y="2126428"/>
                </a:lnTo>
                <a:lnTo>
                  <a:pt x="295047" y="2522669"/>
                </a:lnTo>
                <a:lnTo>
                  <a:pt x="258166" y="2419862"/>
                </a:lnTo>
                <a:lnTo>
                  <a:pt x="221285" y="2402096"/>
                </a:lnTo>
                <a:lnTo>
                  <a:pt x="184404" y="1959701"/>
                </a:lnTo>
                <a:lnTo>
                  <a:pt x="73761" y="2569834"/>
                </a:lnTo>
                <a:lnTo>
                  <a:pt x="36880" y="2474238"/>
                </a:lnTo>
                <a:lnTo>
                  <a:pt x="0" y="2451791"/>
                </a:lnTo>
                <a:lnTo>
                  <a:pt x="0" y="0"/>
                </a:lnTo>
                <a:close/>
              </a:path>
            </a:pathLst>
          </a:custGeom>
          <a:ln w="18649">
            <a:solidFill>
              <a:srgbClr val="FF0000"/>
            </a:solidFill>
          </a:ln>
        </p:spPr>
        <p:txBody>
          <a:bodyPr wrap="square" lIns="0" tIns="0" rIns="0" bIns="0" rtlCol="0"/>
          <a:lstStyle/>
          <a:p>
            <a:endParaRPr sz="949"/>
          </a:p>
        </p:txBody>
      </p:sp>
      <p:graphicFrame>
        <p:nvGraphicFramePr>
          <p:cNvPr id="8" name="object 8"/>
          <p:cNvGraphicFramePr>
            <a:graphicFrameLocks noGrp="1"/>
          </p:cNvGraphicFramePr>
          <p:nvPr/>
        </p:nvGraphicFramePr>
        <p:xfrm>
          <a:off x="1945236" y="378673"/>
          <a:ext cx="4091364" cy="3692875"/>
        </p:xfrm>
        <a:graphic>
          <a:graphicData uri="http://schemas.openxmlformats.org/drawingml/2006/table">
            <a:tbl>
              <a:tblPr firstRow="1" bandRow="1">
                <a:tableStyleId>{2D5ABB26-0587-4C30-8999-92F81FD0307C}</a:tableStyleId>
              </a:tblPr>
              <a:tblGrid>
                <a:gridCol w="209959">
                  <a:extLst>
                    <a:ext uri="{9D8B030D-6E8A-4147-A177-3AD203B41FA5}">
                      <a16:colId xmlns:a16="http://schemas.microsoft.com/office/drawing/2014/main" xmlns="" val="20000"/>
                    </a:ext>
                  </a:extLst>
                </a:gridCol>
                <a:gridCol w="194556">
                  <a:extLst>
                    <a:ext uri="{9D8B030D-6E8A-4147-A177-3AD203B41FA5}">
                      <a16:colId xmlns:a16="http://schemas.microsoft.com/office/drawing/2014/main" xmlns="" val="20001"/>
                    </a:ext>
                  </a:extLst>
                </a:gridCol>
                <a:gridCol w="194555">
                  <a:extLst>
                    <a:ext uri="{9D8B030D-6E8A-4147-A177-3AD203B41FA5}">
                      <a16:colId xmlns:a16="http://schemas.microsoft.com/office/drawing/2014/main" xmlns="" val="20002"/>
                    </a:ext>
                  </a:extLst>
                </a:gridCol>
                <a:gridCol w="194555">
                  <a:extLst>
                    <a:ext uri="{9D8B030D-6E8A-4147-A177-3AD203B41FA5}">
                      <a16:colId xmlns:a16="http://schemas.microsoft.com/office/drawing/2014/main" xmlns="" val="20003"/>
                    </a:ext>
                  </a:extLst>
                </a:gridCol>
                <a:gridCol w="194556">
                  <a:extLst>
                    <a:ext uri="{9D8B030D-6E8A-4147-A177-3AD203B41FA5}">
                      <a16:colId xmlns:a16="http://schemas.microsoft.com/office/drawing/2014/main" xmlns="" val="20004"/>
                    </a:ext>
                  </a:extLst>
                </a:gridCol>
                <a:gridCol w="194556">
                  <a:extLst>
                    <a:ext uri="{9D8B030D-6E8A-4147-A177-3AD203B41FA5}">
                      <a16:colId xmlns:a16="http://schemas.microsoft.com/office/drawing/2014/main" xmlns="" val="20005"/>
                    </a:ext>
                  </a:extLst>
                </a:gridCol>
                <a:gridCol w="194556">
                  <a:extLst>
                    <a:ext uri="{9D8B030D-6E8A-4147-A177-3AD203B41FA5}">
                      <a16:colId xmlns:a16="http://schemas.microsoft.com/office/drawing/2014/main" xmlns="" val="20006"/>
                    </a:ext>
                  </a:extLst>
                </a:gridCol>
                <a:gridCol w="194556">
                  <a:extLst>
                    <a:ext uri="{9D8B030D-6E8A-4147-A177-3AD203B41FA5}">
                      <a16:colId xmlns:a16="http://schemas.microsoft.com/office/drawing/2014/main" xmlns="" val="20007"/>
                    </a:ext>
                  </a:extLst>
                </a:gridCol>
                <a:gridCol w="194556">
                  <a:extLst>
                    <a:ext uri="{9D8B030D-6E8A-4147-A177-3AD203B41FA5}">
                      <a16:colId xmlns:a16="http://schemas.microsoft.com/office/drawing/2014/main" xmlns="" val="20008"/>
                    </a:ext>
                  </a:extLst>
                </a:gridCol>
                <a:gridCol w="194556">
                  <a:extLst>
                    <a:ext uri="{9D8B030D-6E8A-4147-A177-3AD203B41FA5}">
                      <a16:colId xmlns:a16="http://schemas.microsoft.com/office/drawing/2014/main" xmlns="" val="20009"/>
                    </a:ext>
                  </a:extLst>
                </a:gridCol>
                <a:gridCol w="194556">
                  <a:extLst>
                    <a:ext uri="{9D8B030D-6E8A-4147-A177-3AD203B41FA5}">
                      <a16:colId xmlns:a16="http://schemas.microsoft.com/office/drawing/2014/main" xmlns="" val="20010"/>
                    </a:ext>
                  </a:extLst>
                </a:gridCol>
                <a:gridCol w="194556">
                  <a:extLst>
                    <a:ext uri="{9D8B030D-6E8A-4147-A177-3AD203B41FA5}">
                      <a16:colId xmlns:a16="http://schemas.microsoft.com/office/drawing/2014/main" xmlns="" val="20011"/>
                    </a:ext>
                  </a:extLst>
                </a:gridCol>
                <a:gridCol w="194556">
                  <a:extLst>
                    <a:ext uri="{9D8B030D-6E8A-4147-A177-3AD203B41FA5}">
                      <a16:colId xmlns:a16="http://schemas.microsoft.com/office/drawing/2014/main" xmlns="" val="20012"/>
                    </a:ext>
                  </a:extLst>
                </a:gridCol>
                <a:gridCol w="194556">
                  <a:extLst>
                    <a:ext uri="{9D8B030D-6E8A-4147-A177-3AD203B41FA5}">
                      <a16:colId xmlns:a16="http://schemas.microsoft.com/office/drawing/2014/main" xmlns="" val="20013"/>
                    </a:ext>
                  </a:extLst>
                </a:gridCol>
                <a:gridCol w="194556">
                  <a:extLst>
                    <a:ext uri="{9D8B030D-6E8A-4147-A177-3AD203B41FA5}">
                      <a16:colId xmlns:a16="http://schemas.microsoft.com/office/drawing/2014/main" xmlns="" val="20014"/>
                    </a:ext>
                  </a:extLst>
                </a:gridCol>
                <a:gridCol w="194556">
                  <a:extLst>
                    <a:ext uri="{9D8B030D-6E8A-4147-A177-3AD203B41FA5}">
                      <a16:colId xmlns:a16="http://schemas.microsoft.com/office/drawing/2014/main" xmlns="" val="20015"/>
                    </a:ext>
                  </a:extLst>
                </a:gridCol>
                <a:gridCol w="194556">
                  <a:extLst>
                    <a:ext uri="{9D8B030D-6E8A-4147-A177-3AD203B41FA5}">
                      <a16:colId xmlns:a16="http://schemas.microsoft.com/office/drawing/2014/main" xmlns="" val="20016"/>
                    </a:ext>
                  </a:extLst>
                </a:gridCol>
                <a:gridCol w="194556">
                  <a:extLst>
                    <a:ext uri="{9D8B030D-6E8A-4147-A177-3AD203B41FA5}">
                      <a16:colId xmlns:a16="http://schemas.microsoft.com/office/drawing/2014/main" xmlns="" val="20017"/>
                    </a:ext>
                  </a:extLst>
                </a:gridCol>
                <a:gridCol w="194555">
                  <a:extLst>
                    <a:ext uri="{9D8B030D-6E8A-4147-A177-3AD203B41FA5}">
                      <a16:colId xmlns:a16="http://schemas.microsoft.com/office/drawing/2014/main" xmlns="" val="20018"/>
                    </a:ext>
                  </a:extLst>
                </a:gridCol>
                <a:gridCol w="194555">
                  <a:extLst>
                    <a:ext uri="{9D8B030D-6E8A-4147-A177-3AD203B41FA5}">
                      <a16:colId xmlns:a16="http://schemas.microsoft.com/office/drawing/2014/main" xmlns="" val="20019"/>
                    </a:ext>
                  </a:extLst>
                </a:gridCol>
                <a:gridCol w="184845">
                  <a:extLst>
                    <a:ext uri="{9D8B030D-6E8A-4147-A177-3AD203B41FA5}">
                      <a16:colId xmlns:a16="http://schemas.microsoft.com/office/drawing/2014/main" xmlns="" val="20020"/>
                    </a:ext>
                  </a:extLst>
                </a:gridCol>
              </a:tblGrid>
              <a:tr h="166710">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B w="19050">
                      <a:solidFill>
                        <a:srgbClr val="FFFFFF"/>
                      </a:solidFill>
                      <a:prstDash val="solid"/>
                    </a:lnB>
                    <a:solidFill>
                      <a:srgbClr val="EBEBEB"/>
                    </a:solidFill>
                  </a:tcPr>
                </a:tc>
                <a:extLst>
                  <a:ext uri="{0D108BD9-81ED-4DB2-BD59-A6C34878D82A}">
                    <a16:rowId xmlns:a16="http://schemas.microsoft.com/office/drawing/2014/main" xmlns="" val="10000"/>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1"/>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2"/>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3"/>
                  </a:ext>
                </a:extLst>
              </a:tr>
              <a:tr h="416776">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4"/>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5"/>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6"/>
                  </a:ext>
                </a:extLst>
              </a:tr>
              <a:tr h="416776">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lnB w="9525">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lnB w="9525">
                      <a:solidFill>
                        <a:srgbClr val="FFFFFF"/>
                      </a:solidFill>
                      <a:prstDash val="solid"/>
                    </a:lnB>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lnB w="9525">
                      <a:solidFill>
                        <a:srgbClr val="FFFFFF"/>
                      </a:solidFill>
                      <a:prstDash val="solid"/>
                    </a:lnB>
                    <a:solidFill>
                      <a:srgbClr val="EBEBEB"/>
                    </a:solidFill>
                  </a:tcPr>
                </a:tc>
                <a:extLst>
                  <a:ext uri="{0D108BD9-81ED-4DB2-BD59-A6C34878D82A}">
                    <a16:rowId xmlns:a16="http://schemas.microsoft.com/office/drawing/2014/main" xmlns="" val="10007"/>
                  </a:ext>
                </a:extLst>
              </a:tr>
              <a:tr h="416775">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9525">
                      <a:solidFill>
                        <a:srgbClr val="FFFFFF"/>
                      </a:solidFill>
                      <a:prstDash val="solid"/>
                    </a:lnT>
                    <a:lnB w="19050">
                      <a:solidFill>
                        <a:srgbClr val="FFFFFF"/>
                      </a:solidFill>
                      <a:prstDash val="solid"/>
                    </a:lnB>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9525">
                      <a:solidFill>
                        <a:srgbClr val="FFFFFF"/>
                      </a:solidFill>
                      <a:prstDash val="solid"/>
                    </a:lnT>
                    <a:lnB w="19050">
                      <a:solidFill>
                        <a:srgbClr val="FFFFFF"/>
                      </a:solidFill>
                      <a:prstDash val="solid"/>
                    </a:lnB>
                    <a:solidFill>
                      <a:srgbClr val="EBEBEB"/>
                    </a:solidFill>
                  </a:tcPr>
                </a:tc>
                <a:extLst>
                  <a:ext uri="{0D108BD9-81ED-4DB2-BD59-A6C34878D82A}">
                    <a16:rowId xmlns:a16="http://schemas.microsoft.com/office/drawing/2014/main" xmlns="" val="10008"/>
                  </a:ext>
                </a:extLst>
              </a:tr>
              <a:tr h="191963">
                <a:tc>
                  <a:txBody>
                    <a:bodyPr/>
                    <a:lstStyle/>
                    <a:p>
                      <a:pPr>
                        <a:lnSpc>
                          <a:spcPct val="100000"/>
                        </a:lnSpc>
                      </a:pPr>
                      <a:endParaRPr sz="800">
                        <a:latin typeface="Times New Roman"/>
                        <a:cs typeface="Times New Roman"/>
                      </a:endParaRPr>
                    </a:p>
                  </a:txBody>
                  <a:tcPr marL="0" marR="0" marT="0" marB="0">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R w="9525">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9525">
                      <a:solidFill>
                        <a:srgbClr val="FFFFFF"/>
                      </a:solidFill>
                      <a:prstDash val="solid"/>
                    </a:lnL>
                    <a:lnR w="19050">
                      <a:solidFill>
                        <a:srgbClr val="FFFFFF"/>
                      </a:solidFill>
                      <a:prstDash val="solid"/>
                    </a:lnR>
                    <a:lnT w="19050">
                      <a:solidFill>
                        <a:srgbClr val="FFFFFF"/>
                      </a:solidFill>
                      <a:prstDash val="solid"/>
                    </a:lnT>
                    <a:solidFill>
                      <a:srgbClr val="EBEBEB"/>
                    </a:solidFill>
                  </a:tcPr>
                </a:tc>
                <a:tc>
                  <a:txBody>
                    <a:bodyPr/>
                    <a:lstStyle/>
                    <a:p>
                      <a:pPr>
                        <a:lnSpc>
                          <a:spcPct val="100000"/>
                        </a:lnSpc>
                      </a:pPr>
                      <a:endParaRPr sz="800">
                        <a:latin typeface="Times New Roman"/>
                        <a:cs typeface="Times New Roman"/>
                      </a:endParaRPr>
                    </a:p>
                  </a:txBody>
                  <a:tcPr marL="0" marR="0" marT="0" marB="0">
                    <a:lnL w="19050">
                      <a:solidFill>
                        <a:srgbClr val="FFFFFF"/>
                      </a:solidFill>
                      <a:prstDash val="solid"/>
                    </a:lnL>
                    <a:lnT w="19050">
                      <a:solidFill>
                        <a:srgbClr val="FFFFFF"/>
                      </a:solidFill>
                      <a:prstDash val="solid"/>
                    </a:lnT>
                    <a:solidFill>
                      <a:srgbClr val="EBEBEB"/>
                    </a:solidFill>
                  </a:tcPr>
                </a:tc>
                <a:extLst>
                  <a:ext uri="{0D108BD9-81ED-4DB2-BD59-A6C34878D82A}">
                    <a16:rowId xmlns:a16="http://schemas.microsoft.com/office/drawing/2014/main" xmlns="" val="10009"/>
                  </a:ext>
                </a:extLst>
              </a:tr>
            </a:tbl>
          </a:graphicData>
        </a:graphic>
      </p:graphicFrame>
      <p:sp>
        <p:nvSpPr>
          <p:cNvPr id="9" name="object 9"/>
          <p:cNvSpPr txBox="1"/>
          <p:nvPr/>
        </p:nvSpPr>
        <p:spPr>
          <a:xfrm>
            <a:off x="1760465" y="3820807"/>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0.00</a:t>
            </a:r>
            <a:endParaRPr sz="633">
              <a:latin typeface="Arial"/>
              <a:cs typeface="Arial"/>
            </a:endParaRPr>
          </a:p>
        </p:txBody>
      </p:sp>
      <p:sp>
        <p:nvSpPr>
          <p:cNvPr id="10" name="object 10"/>
          <p:cNvSpPr txBox="1"/>
          <p:nvPr/>
        </p:nvSpPr>
        <p:spPr>
          <a:xfrm>
            <a:off x="1760465" y="2987256"/>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0.25</a:t>
            </a:r>
            <a:endParaRPr sz="633">
              <a:latin typeface="Arial"/>
              <a:cs typeface="Arial"/>
            </a:endParaRPr>
          </a:p>
        </p:txBody>
      </p:sp>
      <p:sp>
        <p:nvSpPr>
          <p:cNvPr id="11" name="object 11"/>
          <p:cNvSpPr txBox="1"/>
          <p:nvPr/>
        </p:nvSpPr>
        <p:spPr>
          <a:xfrm>
            <a:off x="1760465" y="2153706"/>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0.50</a:t>
            </a:r>
            <a:endParaRPr sz="633">
              <a:latin typeface="Arial"/>
              <a:cs typeface="Arial"/>
            </a:endParaRPr>
          </a:p>
        </p:txBody>
      </p:sp>
      <p:sp>
        <p:nvSpPr>
          <p:cNvPr id="12" name="object 12"/>
          <p:cNvSpPr txBox="1"/>
          <p:nvPr/>
        </p:nvSpPr>
        <p:spPr>
          <a:xfrm>
            <a:off x="1760465" y="1320154"/>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0.75</a:t>
            </a:r>
            <a:endParaRPr sz="633">
              <a:latin typeface="Arial"/>
              <a:cs typeface="Arial"/>
            </a:endParaRPr>
          </a:p>
        </p:txBody>
      </p:sp>
      <p:sp>
        <p:nvSpPr>
          <p:cNvPr id="13" name="object 13"/>
          <p:cNvSpPr txBox="1"/>
          <p:nvPr/>
        </p:nvSpPr>
        <p:spPr>
          <a:xfrm>
            <a:off x="1760465" y="486603"/>
            <a:ext cx="171450"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1.00</a:t>
            </a:r>
            <a:endParaRPr sz="633">
              <a:latin typeface="Arial"/>
              <a:cs typeface="Arial"/>
            </a:endParaRPr>
          </a:p>
        </p:txBody>
      </p:sp>
      <p:sp>
        <p:nvSpPr>
          <p:cNvPr id="14" name="object 14"/>
          <p:cNvSpPr txBox="1"/>
          <p:nvPr/>
        </p:nvSpPr>
        <p:spPr>
          <a:xfrm>
            <a:off x="2252823"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1820</a:t>
            </a:r>
            <a:endParaRPr sz="633">
              <a:latin typeface="Arial"/>
              <a:cs typeface="Arial"/>
            </a:endParaRPr>
          </a:p>
        </p:txBody>
      </p:sp>
      <p:sp>
        <p:nvSpPr>
          <p:cNvPr id="15" name="object 15"/>
          <p:cNvSpPr txBox="1"/>
          <p:nvPr/>
        </p:nvSpPr>
        <p:spPr>
          <a:xfrm>
            <a:off x="2641802"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1840</a:t>
            </a:r>
            <a:endParaRPr sz="633">
              <a:latin typeface="Arial"/>
              <a:cs typeface="Arial"/>
            </a:endParaRPr>
          </a:p>
        </p:txBody>
      </p:sp>
      <p:sp>
        <p:nvSpPr>
          <p:cNvPr id="16" name="object 16"/>
          <p:cNvSpPr txBox="1"/>
          <p:nvPr/>
        </p:nvSpPr>
        <p:spPr>
          <a:xfrm>
            <a:off x="3030781"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1860</a:t>
            </a:r>
            <a:endParaRPr sz="633">
              <a:latin typeface="Arial"/>
              <a:cs typeface="Arial"/>
            </a:endParaRPr>
          </a:p>
        </p:txBody>
      </p:sp>
      <p:sp>
        <p:nvSpPr>
          <p:cNvPr id="17" name="object 17"/>
          <p:cNvSpPr txBox="1"/>
          <p:nvPr/>
        </p:nvSpPr>
        <p:spPr>
          <a:xfrm>
            <a:off x="3419759"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1880</a:t>
            </a:r>
            <a:endParaRPr sz="633">
              <a:latin typeface="Arial"/>
              <a:cs typeface="Arial"/>
            </a:endParaRPr>
          </a:p>
        </p:txBody>
      </p:sp>
      <p:sp>
        <p:nvSpPr>
          <p:cNvPr id="18" name="object 18"/>
          <p:cNvSpPr txBox="1"/>
          <p:nvPr/>
        </p:nvSpPr>
        <p:spPr>
          <a:xfrm>
            <a:off x="3808739"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1900</a:t>
            </a:r>
            <a:endParaRPr sz="633">
              <a:latin typeface="Arial"/>
              <a:cs typeface="Arial"/>
            </a:endParaRPr>
          </a:p>
        </p:txBody>
      </p:sp>
      <p:sp>
        <p:nvSpPr>
          <p:cNvPr id="19" name="object 19"/>
          <p:cNvSpPr txBox="1"/>
          <p:nvPr/>
        </p:nvSpPr>
        <p:spPr>
          <a:xfrm>
            <a:off x="4197717"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1920</a:t>
            </a:r>
            <a:endParaRPr sz="633">
              <a:latin typeface="Arial"/>
              <a:cs typeface="Arial"/>
            </a:endParaRPr>
          </a:p>
        </p:txBody>
      </p:sp>
      <p:sp>
        <p:nvSpPr>
          <p:cNvPr id="20" name="object 20"/>
          <p:cNvSpPr txBox="1"/>
          <p:nvPr/>
        </p:nvSpPr>
        <p:spPr>
          <a:xfrm>
            <a:off x="4586696"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1940</a:t>
            </a:r>
            <a:endParaRPr sz="633">
              <a:latin typeface="Arial"/>
              <a:cs typeface="Arial"/>
            </a:endParaRPr>
          </a:p>
        </p:txBody>
      </p:sp>
      <p:sp>
        <p:nvSpPr>
          <p:cNvPr id="21" name="object 21"/>
          <p:cNvSpPr txBox="1"/>
          <p:nvPr/>
        </p:nvSpPr>
        <p:spPr>
          <a:xfrm>
            <a:off x="4975675"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1960</a:t>
            </a:r>
            <a:endParaRPr sz="633">
              <a:latin typeface="Arial"/>
              <a:cs typeface="Arial"/>
            </a:endParaRPr>
          </a:p>
        </p:txBody>
      </p:sp>
      <p:sp>
        <p:nvSpPr>
          <p:cNvPr id="22" name="object 22"/>
          <p:cNvSpPr txBox="1"/>
          <p:nvPr/>
        </p:nvSpPr>
        <p:spPr>
          <a:xfrm>
            <a:off x="5364654"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1980</a:t>
            </a:r>
            <a:endParaRPr sz="633">
              <a:latin typeface="Arial"/>
              <a:cs typeface="Arial"/>
            </a:endParaRPr>
          </a:p>
        </p:txBody>
      </p:sp>
      <p:sp>
        <p:nvSpPr>
          <p:cNvPr id="23" name="object 23"/>
          <p:cNvSpPr txBox="1"/>
          <p:nvPr/>
        </p:nvSpPr>
        <p:spPr>
          <a:xfrm>
            <a:off x="5753633" y="4062004"/>
            <a:ext cx="193886" cy="104838"/>
          </a:xfrm>
          <a:prstGeom prst="rect">
            <a:avLst/>
          </a:prstGeom>
        </p:spPr>
        <p:txBody>
          <a:bodyPr vert="horz" wrap="square" lIns="0" tIns="7367" rIns="0" bIns="0" rtlCol="0">
            <a:spAutoFit/>
          </a:bodyPr>
          <a:lstStyle/>
          <a:p>
            <a:pPr marL="6697">
              <a:spcBef>
                <a:spcPts val="58"/>
              </a:spcBef>
            </a:pPr>
            <a:r>
              <a:rPr sz="633" spc="3" dirty="0">
                <a:solidFill>
                  <a:srgbClr val="4D4D4D"/>
                </a:solidFill>
                <a:latin typeface="Arial"/>
                <a:cs typeface="Arial"/>
              </a:rPr>
              <a:t>2000</a:t>
            </a:r>
            <a:endParaRPr sz="633">
              <a:latin typeface="Arial"/>
              <a:cs typeface="Arial"/>
            </a:endParaRPr>
          </a:p>
        </p:txBody>
      </p:sp>
      <p:sp>
        <p:nvSpPr>
          <p:cNvPr id="24" name="object 24"/>
          <p:cNvSpPr txBox="1"/>
          <p:nvPr/>
        </p:nvSpPr>
        <p:spPr>
          <a:xfrm>
            <a:off x="1628271" y="1752033"/>
            <a:ext cx="115416" cy="920874"/>
          </a:xfrm>
          <a:prstGeom prst="rect">
            <a:avLst/>
          </a:prstGeom>
        </p:spPr>
        <p:txBody>
          <a:bodyPr vert="vert270" wrap="square" lIns="0" tIns="0" rIns="0" bIns="0" rtlCol="0">
            <a:spAutoFit/>
          </a:bodyPr>
          <a:lstStyle/>
          <a:p>
            <a:pPr marL="6697">
              <a:lnSpc>
                <a:spcPts val="933"/>
              </a:lnSpc>
            </a:pPr>
            <a:r>
              <a:rPr sz="791" spc="3" dirty="0">
                <a:latin typeface="Arial"/>
                <a:cs typeface="Arial"/>
              </a:rPr>
              <a:t>words about</a:t>
            </a:r>
            <a:r>
              <a:rPr sz="791" spc="-32" dirty="0">
                <a:latin typeface="Arial"/>
                <a:cs typeface="Arial"/>
              </a:rPr>
              <a:t> </a:t>
            </a:r>
            <a:r>
              <a:rPr sz="791" spc="3" dirty="0">
                <a:latin typeface="Arial"/>
                <a:cs typeface="Arial"/>
              </a:rPr>
              <a:t>women</a:t>
            </a:r>
            <a:endParaRPr sz="791">
              <a:latin typeface="Arial"/>
              <a:cs typeface="Arial"/>
            </a:endParaRPr>
          </a:p>
        </p:txBody>
      </p:sp>
      <p:sp>
        <p:nvSpPr>
          <p:cNvPr id="25" name="object 25"/>
          <p:cNvSpPr txBox="1"/>
          <p:nvPr/>
        </p:nvSpPr>
        <p:spPr>
          <a:xfrm>
            <a:off x="2455664" y="4319736"/>
            <a:ext cx="4238699" cy="625393"/>
          </a:xfrm>
          <a:prstGeom prst="rect">
            <a:avLst/>
          </a:prstGeom>
        </p:spPr>
        <p:txBody>
          <a:bodyPr vert="horz" wrap="square" lIns="0" tIns="6697" rIns="0" bIns="0" rtlCol="0">
            <a:spAutoFit/>
          </a:bodyPr>
          <a:lstStyle/>
          <a:p>
            <a:pPr marL="241082">
              <a:spcBef>
                <a:spcPts val="53"/>
              </a:spcBef>
            </a:pPr>
            <a:r>
              <a:rPr sz="949" dirty="0">
                <a:latin typeface="Book Antiqua" panose="02040602050305030304" pitchFamily="18" charset="0"/>
                <a:cs typeface="Arial"/>
              </a:rPr>
              <a:t>Fraction of </a:t>
            </a:r>
            <a:r>
              <a:rPr sz="949" spc="5" dirty="0">
                <a:latin typeface="Book Antiqua" panose="02040602050305030304" pitchFamily="18" charset="0"/>
                <a:cs typeface="Arial"/>
              </a:rPr>
              <a:t>words </a:t>
            </a:r>
            <a:r>
              <a:rPr sz="949" spc="8" dirty="0">
                <a:latin typeface="Book Antiqua" panose="02040602050305030304" pitchFamily="18" charset="0"/>
                <a:cs typeface="Arial"/>
              </a:rPr>
              <a:t>about </a:t>
            </a:r>
            <a:r>
              <a:rPr sz="949" spc="-3" dirty="0">
                <a:latin typeface="Book Antiqua" panose="02040602050305030304" pitchFamily="18" charset="0"/>
                <a:cs typeface="Arial"/>
              </a:rPr>
              <a:t>female</a:t>
            </a:r>
            <a:r>
              <a:rPr sz="949" spc="-16" dirty="0">
                <a:latin typeface="Book Antiqua" panose="02040602050305030304" pitchFamily="18" charset="0"/>
                <a:cs typeface="Arial"/>
              </a:rPr>
              <a:t> </a:t>
            </a:r>
            <a:r>
              <a:rPr sz="949" spc="11" dirty="0">
                <a:latin typeface="Book Antiqua" panose="02040602050305030304" pitchFamily="18" charset="0"/>
                <a:cs typeface="Arial"/>
              </a:rPr>
              <a:t>characters</a:t>
            </a:r>
            <a:endParaRPr sz="949" dirty="0">
              <a:latin typeface="Book Antiqua" panose="02040602050305030304" pitchFamily="18" charset="0"/>
              <a:cs typeface="Arial"/>
            </a:endParaRPr>
          </a:p>
          <a:p>
            <a:pPr>
              <a:spcBef>
                <a:spcPts val="13"/>
              </a:spcBef>
            </a:pPr>
            <a:endParaRPr sz="1134" dirty="0">
              <a:latin typeface="Book Antiqua" panose="02040602050305030304" pitchFamily="18" charset="0"/>
              <a:cs typeface="Arial"/>
            </a:endParaRPr>
          </a:p>
          <a:p>
            <a:pPr marL="495557" marR="2679" indent="-488860">
              <a:lnSpc>
                <a:spcPct val="101899"/>
              </a:lnSpc>
              <a:tabLst>
                <a:tab pos="2719534" algn="l"/>
              </a:tabLst>
            </a:pPr>
            <a:r>
              <a:rPr sz="949" spc="-37" dirty="0">
                <a:solidFill>
                  <a:srgbClr val="FF40FF"/>
                </a:solidFill>
                <a:latin typeface="Book Antiqua" panose="02040602050305030304" pitchFamily="18" charset="0"/>
                <a:cs typeface="Arial"/>
              </a:rPr>
              <a:t>Ted </a:t>
            </a:r>
            <a:r>
              <a:rPr sz="949" spc="8" dirty="0">
                <a:solidFill>
                  <a:srgbClr val="FF40FF"/>
                </a:solidFill>
                <a:latin typeface="Book Antiqua" panose="02040602050305030304" pitchFamily="18" charset="0"/>
                <a:cs typeface="Arial"/>
              </a:rPr>
              <a:t>Underwood, David </a:t>
            </a:r>
            <a:r>
              <a:rPr sz="949" dirty="0">
                <a:solidFill>
                  <a:srgbClr val="FF40FF"/>
                </a:solidFill>
                <a:latin typeface="Book Antiqua" panose="02040602050305030304" pitchFamily="18" charset="0"/>
                <a:cs typeface="Arial"/>
              </a:rPr>
              <a:t>Bamman, </a:t>
            </a:r>
            <a:r>
              <a:rPr sz="949" spc="16" dirty="0">
                <a:solidFill>
                  <a:srgbClr val="FF40FF"/>
                </a:solidFill>
                <a:latin typeface="Book Antiqua" panose="02040602050305030304" pitchFamily="18" charset="0"/>
                <a:cs typeface="Arial"/>
              </a:rPr>
              <a:t>and </a:t>
            </a:r>
            <a:r>
              <a:rPr sz="949" spc="-3" dirty="0">
                <a:solidFill>
                  <a:srgbClr val="FF40FF"/>
                </a:solidFill>
                <a:latin typeface="Book Antiqua" panose="02040602050305030304" pitchFamily="18" charset="0"/>
                <a:cs typeface="Arial"/>
              </a:rPr>
              <a:t>Sabrina Lee (2018), </a:t>
            </a:r>
            <a:r>
              <a:rPr sz="949" spc="-32" dirty="0">
                <a:solidFill>
                  <a:srgbClr val="FF40FF"/>
                </a:solidFill>
                <a:latin typeface="Book Antiqua" panose="02040602050305030304" pitchFamily="18" charset="0"/>
                <a:cs typeface="Arial"/>
              </a:rPr>
              <a:t>"The </a:t>
            </a:r>
            <a:r>
              <a:rPr sz="949" spc="-11" dirty="0">
                <a:solidFill>
                  <a:srgbClr val="FF40FF"/>
                </a:solidFill>
                <a:latin typeface="Book Antiqua" panose="02040602050305030304" pitchFamily="18" charset="0"/>
                <a:cs typeface="Arial"/>
              </a:rPr>
              <a:t>Transformation  </a:t>
            </a:r>
            <a:r>
              <a:rPr sz="949" dirty="0">
                <a:solidFill>
                  <a:srgbClr val="FF40FF"/>
                </a:solidFill>
                <a:latin typeface="Book Antiqua" panose="02040602050305030304" pitchFamily="18" charset="0"/>
                <a:cs typeface="Arial"/>
              </a:rPr>
              <a:t>of </a:t>
            </a:r>
            <a:r>
              <a:rPr sz="949" spc="8" dirty="0">
                <a:solidFill>
                  <a:srgbClr val="FF40FF"/>
                </a:solidFill>
                <a:latin typeface="Book Antiqua" panose="02040602050305030304" pitchFamily="18" charset="0"/>
                <a:cs typeface="Arial"/>
              </a:rPr>
              <a:t>Gender </a:t>
            </a:r>
            <a:r>
              <a:rPr sz="949" spc="-3" dirty="0">
                <a:solidFill>
                  <a:srgbClr val="FF40FF"/>
                </a:solidFill>
                <a:latin typeface="Book Antiqua" panose="02040602050305030304" pitchFamily="18" charset="0"/>
                <a:cs typeface="Arial"/>
              </a:rPr>
              <a:t>in</a:t>
            </a:r>
            <a:r>
              <a:rPr sz="949" spc="8" dirty="0">
                <a:solidFill>
                  <a:srgbClr val="FF40FF"/>
                </a:solidFill>
                <a:latin typeface="Book Antiqua" panose="02040602050305030304" pitchFamily="18" charset="0"/>
                <a:cs typeface="Arial"/>
              </a:rPr>
              <a:t> </a:t>
            </a:r>
            <a:r>
              <a:rPr sz="949" spc="5" dirty="0">
                <a:solidFill>
                  <a:srgbClr val="FF40FF"/>
                </a:solidFill>
                <a:latin typeface="Book Antiqua" panose="02040602050305030304" pitchFamily="18" charset="0"/>
                <a:cs typeface="Arial"/>
              </a:rPr>
              <a:t>English-Language Fiction,”	</a:t>
            </a:r>
            <a:r>
              <a:rPr sz="949" spc="-3" dirty="0">
                <a:solidFill>
                  <a:srgbClr val="FF40FF"/>
                </a:solidFill>
                <a:latin typeface="Book Antiqua" panose="02040602050305030304" pitchFamily="18" charset="0"/>
                <a:cs typeface="Arial"/>
              </a:rPr>
              <a:t>(</a:t>
            </a:r>
            <a:r>
              <a:rPr sz="949" i="1" spc="-3" dirty="0">
                <a:solidFill>
                  <a:srgbClr val="FF40FF"/>
                </a:solidFill>
                <a:latin typeface="Book Antiqua" panose="02040602050305030304" pitchFamily="18" charset="0"/>
                <a:cs typeface="Arial"/>
              </a:rPr>
              <a:t>Cultural </a:t>
            </a:r>
            <a:r>
              <a:rPr sz="949" i="1" spc="5" dirty="0">
                <a:solidFill>
                  <a:srgbClr val="FF40FF"/>
                </a:solidFill>
                <a:latin typeface="Book Antiqua" panose="02040602050305030304" pitchFamily="18" charset="0"/>
                <a:cs typeface="Arial"/>
              </a:rPr>
              <a:t>Analytics</a:t>
            </a:r>
            <a:r>
              <a:rPr sz="949" spc="5" dirty="0">
                <a:solidFill>
                  <a:srgbClr val="FF40FF"/>
                </a:solidFill>
                <a:latin typeface="Book Antiqua" panose="02040602050305030304" pitchFamily="18" charset="0"/>
                <a:cs typeface="Arial"/>
              </a:rPr>
              <a:t>)</a:t>
            </a:r>
            <a:endParaRPr sz="949" dirty="0">
              <a:latin typeface="Book Antiqua" panose="02040602050305030304" pitchFamily="18" charset="0"/>
              <a:cs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19246" y="2855377"/>
            <a:ext cx="105652" cy="105632"/>
          </a:xfrm>
          <a:prstGeom prst="rect">
            <a:avLst/>
          </a:prstGeom>
          <a:solidFill>
            <a:schemeClr val="tx1"/>
          </a:solidFill>
        </p:spPr>
        <p:txBody>
          <a:bodyPr wrap="square" lIns="0" tIns="0" rIns="0" bIns="0" rtlCol="0"/>
          <a:lstStyle/>
          <a:p>
            <a:endParaRPr>
              <a:highlight>
                <a:srgbClr val="000000"/>
              </a:highlight>
            </a:endParaRPr>
          </a:p>
        </p:txBody>
      </p:sp>
      <p:sp>
        <p:nvSpPr>
          <p:cNvPr id="3" name="object 3"/>
          <p:cNvSpPr/>
          <p:nvPr/>
        </p:nvSpPr>
        <p:spPr>
          <a:xfrm>
            <a:off x="4688214" y="2855377"/>
            <a:ext cx="105652" cy="105632"/>
          </a:xfrm>
          <a:prstGeom prst="rect">
            <a:avLst/>
          </a:prstGeom>
          <a:solidFill>
            <a:schemeClr val="tx1"/>
          </a:solidFill>
        </p:spPr>
        <p:txBody>
          <a:bodyPr wrap="square" lIns="0" tIns="0" rIns="0" bIns="0" rtlCol="0"/>
          <a:lstStyle/>
          <a:p>
            <a:endParaRPr>
              <a:highlight>
                <a:srgbClr val="000000"/>
              </a:highlight>
            </a:endParaRPr>
          </a:p>
        </p:txBody>
      </p:sp>
      <p:sp>
        <p:nvSpPr>
          <p:cNvPr id="4" name="object 4"/>
          <p:cNvSpPr/>
          <p:nvPr/>
        </p:nvSpPr>
        <p:spPr>
          <a:xfrm>
            <a:off x="4350278" y="2855377"/>
            <a:ext cx="105653" cy="105632"/>
          </a:xfrm>
          <a:prstGeom prst="rect">
            <a:avLst/>
          </a:prstGeom>
          <a:solidFill>
            <a:schemeClr val="tx1"/>
          </a:solidFill>
        </p:spPr>
        <p:txBody>
          <a:bodyPr wrap="square" lIns="0" tIns="0" rIns="0" bIns="0" rtlCol="0"/>
          <a:lstStyle/>
          <a:p>
            <a:endParaRPr>
              <a:highlight>
                <a:srgbClr val="000000"/>
              </a:highlight>
            </a:endParaRPr>
          </a:p>
        </p:txBody>
      </p:sp>
      <p:sp>
        <p:nvSpPr>
          <p:cNvPr id="5" name="object 5"/>
          <p:cNvSpPr txBox="1">
            <a:spLocks noGrp="1"/>
          </p:cNvSpPr>
          <p:nvPr>
            <p:ph type="title"/>
          </p:nvPr>
        </p:nvSpPr>
        <p:spPr>
          <a:xfrm>
            <a:off x="3228572" y="1507997"/>
            <a:ext cx="2684780" cy="650240"/>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tx1"/>
                </a:solidFill>
              </a:rPr>
              <a:t>CTA</a:t>
            </a:r>
            <a:r>
              <a:rPr spc="-90" dirty="0">
                <a:solidFill>
                  <a:schemeClr val="tx1"/>
                </a:solidFill>
              </a:rPr>
              <a:t> </a:t>
            </a:r>
            <a:r>
              <a:rPr spc="-5" dirty="0">
                <a:solidFill>
                  <a:schemeClr val="tx1"/>
                </a:solidFill>
              </a:rPr>
              <a:t>lifecycle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55005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smtClean="0">
                <a:solidFill>
                  <a:schemeClr val="tx1"/>
                </a:solidFill>
                <a:latin typeface="+mj-lt"/>
                <a:cs typeface="Arial Narrow"/>
              </a:rPr>
              <a:t>NLP </a:t>
            </a:r>
            <a:r>
              <a:rPr lang="en-US" sz="3000" spc="35" dirty="0" smtClean="0">
                <a:solidFill>
                  <a:schemeClr val="tx1"/>
                </a:solidFill>
                <a:latin typeface="+mj-lt"/>
                <a:cs typeface="Arial Narrow"/>
              </a:rPr>
              <a:t>research design</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27287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a:solidFill>
                  <a:schemeClr val="tx1"/>
                </a:solidFill>
                <a:cs typeface="Arial Narrow"/>
              </a:rPr>
              <a:t>NLP </a:t>
            </a:r>
            <a:r>
              <a:rPr lang="en-US" sz="3000" spc="35" dirty="0">
                <a:solidFill>
                  <a:schemeClr val="tx1"/>
                </a:solidFill>
                <a:cs typeface="Arial Narrow"/>
              </a:rPr>
              <a:t>research design</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pic>
        <p:nvPicPr>
          <p:cNvPr id="19" name="Picture 2" descr="Free Thought Bubbles Clipart, Download Free Clip Art, Free Clip Art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11" y="1464865"/>
            <a:ext cx="1224869" cy="1241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Free Burgers Cliparts, Download Free Clip Art, Free Clip Art on Clipart  Libr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768" y="1550027"/>
            <a:ext cx="801625" cy="8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322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2891875" cy="474489"/>
          </a:xfrm>
          <a:prstGeom prst="rect">
            <a:avLst/>
          </a:prstGeom>
        </p:spPr>
        <p:txBody>
          <a:bodyPr vert="horz" wrap="square" lIns="0" tIns="12700" rIns="0" bIns="0" rtlCol="0">
            <a:spAutoFit/>
          </a:bodyPr>
          <a:lstStyle/>
          <a:p>
            <a:pPr marL="12700">
              <a:lnSpc>
                <a:spcPct val="100000"/>
              </a:lnSpc>
              <a:spcBef>
                <a:spcPts val="100"/>
              </a:spcBef>
            </a:pPr>
            <a:r>
              <a:rPr sz="3000" spc="-65" dirty="0">
                <a:solidFill>
                  <a:schemeClr val="tx1"/>
                </a:solidFill>
                <a:latin typeface="+mj-lt"/>
                <a:cs typeface="Arial Narrow"/>
              </a:rPr>
              <a:t>Research</a:t>
            </a:r>
            <a:r>
              <a:rPr sz="3000" spc="-70" dirty="0">
                <a:solidFill>
                  <a:schemeClr val="tx1"/>
                </a:solidFill>
                <a:latin typeface="+mj-lt"/>
                <a:cs typeface="Arial Narrow"/>
              </a:rPr>
              <a:t> </a:t>
            </a:r>
            <a:r>
              <a:rPr sz="3000" spc="-10" dirty="0">
                <a:solidFill>
                  <a:schemeClr val="tx1"/>
                </a:solidFill>
                <a:latin typeface="+mj-lt"/>
                <a:cs typeface="Arial Narrow"/>
              </a:rPr>
              <a:t>question</a:t>
            </a:r>
            <a:endParaRPr sz="3000" dirty="0">
              <a:solidFill>
                <a:schemeClr val="tx1"/>
              </a:solidFill>
              <a:latin typeface="+mj-lt"/>
              <a:cs typeface="Arial Narrow"/>
            </a:endParaRPr>
          </a:p>
        </p:txBody>
      </p:sp>
      <p:sp>
        <p:nvSpPr>
          <p:cNvPr id="3" name="object 3"/>
          <p:cNvSpPr txBox="1"/>
          <p:nvPr/>
        </p:nvSpPr>
        <p:spPr>
          <a:xfrm>
            <a:off x="541544" y="1176350"/>
            <a:ext cx="3585845" cy="654050"/>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45" dirty="0">
                <a:latin typeface="Book Antiqua"/>
                <a:cs typeface="Book Antiqua"/>
              </a:rPr>
              <a:t>Domain</a:t>
            </a:r>
            <a:r>
              <a:rPr sz="1800" spc="-5" dirty="0">
                <a:latin typeface="Book Antiqua"/>
                <a:cs typeface="Book Antiqua"/>
              </a:rPr>
              <a:t> </a:t>
            </a:r>
            <a:r>
              <a:rPr sz="1800" spc="-40" dirty="0">
                <a:latin typeface="Book Antiqua"/>
                <a:cs typeface="Book Antiqua"/>
              </a:rPr>
              <a:t>specific</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50" dirty="0">
                <a:latin typeface="Book Antiqua"/>
                <a:cs typeface="Book Antiqua"/>
              </a:rPr>
              <a:t>Possible </a:t>
            </a:r>
            <a:r>
              <a:rPr sz="1800" spc="-80" dirty="0">
                <a:latin typeface="Book Antiqua"/>
                <a:cs typeface="Book Antiqua"/>
              </a:rPr>
              <a:t>answer </a:t>
            </a:r>
            <a:r>
              <a:rPr sz="1800" spc="-55" dirty="0">
                <a:latin typeface="Book Antiqua"/>
                <a:cs typeface="Book Antiqua"/>
              </a:rPr>
              <a:t>is encoded </a:t>
            </a:r>
            <a:r>
              <a:rPr sz="1800" spc="-35" dirty="0">
                <a:latin typeface="Book Antiqua"/>
                <a:cs typeface="Book Antiqua"/>
              </a:rPr>
              <a:t>in</a:t>
            </a:r>
            <a:r>
              <a:rPr sz="1800" spc="220" dirty="0">
                <a:latin typeface="Book Antiqua"/>
                <a:cs typeface="Book Antiqua"/>
              </a:rPr>
              <a:t> </a:t>
            </a:r>
            <a:r>
              <a:rPr sz="1800" spc="-20" dirty="0">
                <a:latin typeface="Book Antiqua"/>
                <a:cs typeface="Book Antiqua"/>
              </a:rPr>
              <a:t>text</a:t>
            </a:r>
            <a:endParaRPr sz="1800" dirty="0">
              <a:latin typeface="Book Antiqua"/>
              <a:cs typeface="Book Antiqua"/>
            </a:endParaRPr>
          </a:p>
        </p:txBody>
      </p:sp>
      <p:sp>
        <p:nvSpPr>
          <p:cNvPr id="4" name="object 4"/>
          <p:cNvSpPr txBox="1"/>
          <p:nvPr/>
        </p:nvSpPr>
        <p:spPr>
          <a:xfrm>
            <a:off x="541544" y="2520281"/>
            <a:ext cx="8082915" cy="1911350"/>
          </a:xfrm>
          <a:prstGeom prst="rect">
            <a:avLst/>
          </a:prstGeom>
        </p:spPr>
        <p:txBody>
          <a:bodyPr vert="horz" wrap="square" lIns="0" tIns="51435" rIns="0" bIns="0" rtlCol="0">
            <a:spAutoFit/>
          </a:bodyPr>
          <a:lstStyle/>
          <a:p>
            <a:pPr marL="12700">
              <a:lnSpc>
                <a:spcPct val="100000"/>
              </a:lnSpc>
              <a:spcBef>
                <a:spcPts val="405"/>
              </a:spcBef>
              <a:tabLst>
                <a:tab pos="312420" algn="l"/>
              </a:tabLst>
            </a:pPr>
            <a:r>
              <a:rPr sz="1800" spc="-35" dirty="0">
                <a:latin typeface="Book Antiqua"/>
                <a:cs typeface="Book Antiqua"/>
              </a:rPr>
              <a:t>-	</a:t>
            </a:r>
            <a:r>
              <a:rPr sz="1800" spc="-110" dirty="0">
                <a:latin typeface="Book Antiqua"/>
                <a:cs typeface="Book Antiqua"/>
              </a:rPr>
              <a:t>E.g. </a:t>
            </a:r>
            <a:r>
              <a:rPr sz="1800" i="1" spc="50" dirty="0">
                <a:latin typeface="Book Antiqua"/>
                <a:cs typeface="Book Antiqua"/>
              </a:rPr>
              <a:t>What </a:t>
            </a:r>
            <a:r>
              <a:rPr sz="1800" i="1" spc="40" dirty="0">
                <a:latin typeface="Book Antiqua"/>
                <a:cs typeface="Book Antiqua"/>
              </a:rPr>
              <a:t>are </a:t>
            </a:r>
            <a:r>
              <a:rPr sz="1800" i="1" spc="70" dirty="0">
                <a:latin typeface="Book Antiqua"/>
                <a:cs typeface="Book Antiqua"/>
              </a:rPr>
              <a:t>the </a:t>
            </a:r>
            <a:r>
              <a:rPr sz="1800" i="1" spc="15" dirty="0">
                <a:latin typeface="Book Antiqua"/>
                <a:cs typeface="Book Antiqua"/>
              </a:rPr>
              <a:t>early </a:t>
            </a:r>
            <a:r>
              <a:rPr sz="1800" i="1" spc="-5" dirty="0">
                <a:latin typeface="Book Antiqua"/>
                <a:cs typeface="Book Antiqua"/>
              </a:rPr>
              <a:t>warning </a:t>
            </a:r>
            <a:r>
              <a:rPr sz="1800" i="1" spc="45" dirty="0">
                <a:latin typeface="Book Antiqua"/>
                <a:cs typeface="Book Antiqua"/>
              </a:rPr>
              <a:t>symptoms </a:t>
            </a:r>
            <a:r>
              <a:rPr sz="1800" i="1" spc="110" dirty="0">
                <a:latin typeface="Book Antiqua"/>
                <a:cs typeface="Book Antiqua"/>
              </a:rPr>
              <a:t>of</a:t>
            </a:r>
            <a:r>
              <a:rPr sz="1800" i="1" spc="-105" dirty="0">
                <a:latin typeface="Book Antiqua"/>
                <a:cs typeface="Book Antiqua"/>
              </a:rPr>
              <a:t> </a:t>
            </a:r>
            <a:r>
              <a:rPr sz="1800" i="1" spc="20" dirty="0">
                <a:latin typeface="Book Antiqua"/>
                <a:cs typeface="Book Antiqua"/>
              </a:rPr>
              <a:t>depression?</a:t>
            </a:r>
            <a:endParaRPr sz="1800">
              <a:latin typeface="Book Antiqua"/>
              <a:cs typeface="Book Antiqua"/>
            </a:endParaRPr>
          </a:p>
          <a:p>
            <a:pPr marL="313055" indent="-300990">
              <a:lnSpc>
                <a:spcPct val="100000"/>
              </a:lnSpc>
              <a:spcBef>
                <a:spcPts val="315"/>
              </a:spcBef>
              <a:buChar char="-"/>
              <a:tabLst>
                <a:tab pos="312420" algn="l"/>
                <a:tab pos="313690" algn="l"/>
              </a:tabLst>
            </a:pPr>
            <a:r>
              <a:rPr sz="1800" i="1" spc="65" dirty="0">
                <a:latin typeface="Book Antiqua"/>
                <a:cs typeface="Book Antiqua"/>
              </a:rPr>
              <a:t>How</a:t>
            </a:r>
            <a:r>
              <a:rPr sz="1800" i="1" dirty="0">
                <a:latin typeface="Book Antiqua"/>
                <a:cs typeface="Book Antiqua"/>
              </a:rPr>
              <a:t> </a:t>
            </a:r>
            <a:r>
              <a:rPr sz="1800" i="1" spc="50" dirty="0">
                <a:latin typeface="Book Antiqua"/>
                <a:cs typeface="Book Antiqua"/>
              </a:rPr>
              <a:t>did</a:t>
            </a:r>
            <a:r>
              <a:rPr sz="1800" i="1" dirty="0">
                <a:latin typeface="Book Antiqua"/>
                <a:cs typeface="Book Antiqua"/>
              </a:rPr>
              <a:t> </a:t>
            </a:r>
            <a:r>
              <a:rPr sz="1800" i="1" spc="45" dirty="0">
                <a:latin typeface="Book Antiqua"/>
                <a:cs typeface="Book Antiqua"/>
              </a:rPr>
              <a:t>different</a:t>
            </a:r>
            <a:r>
              <a:rPr sz="1800" i="1" dirty="0">
                <a:latin typeface="Book Antiqua"/>
                <a:cs typeface="Book Antiqua"/>
              </a:rPr>
              <a:t> </a:t>
            </a:r>
            <a:r>
              <a:rPr sz="1800" i="1" spc="40" dirty="0">
                <a:latin typeface="Book Antiqua"/>
                <a:cs typeface="Book Antiqua"/>
              </a:rPr>
              <a:t>European</a:t>
            </a:r>
            <a:r>
              <a:rPr sz="1800" i="1" spc="5" dirty="0">
                <a:latin typeface="Book Antiqua"/>
                <a:cs typeface="Book Antiqua"/>
              </a:rPr>
              <a:t> </a:t>
            </a:r>
            <a:r>
              <a:rPr sz="1800" i="1" spc="20" dirty="0">
                <a:latin typeface="Book Antiqua"/>
                <a:cs typeface="Book Antiqua"/>
              </a:rPr>
              <a:t>nations</a:t>
            </a:r>
            <a:r>
              <a:rPr sz="1800" i="1" dirty="0">
                <a:latin typeface="Book Antiqua"/>
                <a:cs typeface="Book Antiqua"/>
              </a:rPr>
              <a:t> </a:t>
            </a:r>
            <a:r>
              <a:rPr sz="1800" i="1" spc="35" dirty="0">
                <a:latin typeface="Book Antiqua"/>
                <a:cs typeface="Book Antiqua"/>
              </a:rPr>
              <a:t>react</a:t>
            </a:r>
            <a:r>
              <a:rPr sz="1800" i="1" dirty="0">
                <a:latin typeface="Book Antiqua"/>
                <a:cs typeface="Book Antiqua"/>
              </a:rPr>
              <a:t> </a:t>
            </a:r>
            <a:r>
              <a:rPr sz="1800" i="1" spc="70" dirty="0">
                <a:latin typeface="Book Antiqua"/>
                <a:cs typeface="Book Antiqua"/>
              </a:rPr>
              <a:t>to</a:t>
            </a:r>
            <a:r>
              <a:rPr sz="1800" i="1" spc="5" dirty="0">
                <a:latin typeface="Book Antiqua"/>
                <a:cs typeface="Book Antiqua"/>
              </a:rPr>
              <a:t> </a:t>
            </a:r>
            <a:r>
              <a:rPr sz="1800" i="1" spc="70" dirty="0">
                <a:latin typeface="Book Antiqua"/>
                <a:cs typeface="Book Antiqua"/>
              </a:rPr>
              <a:t>the</a:t>
            </a:r>
            <a:r>
              <a:rPr sz="1800" i="1" dirty="0">
                <a:latin typeface="Book Antiqua"/>
                <a:cs typeface="Book Antiqua"/>
              </a:rPr>
              <a:t> </a:t>
            </a:r>
            <a:r>
              <a:rPr sz="1800" i="1" spc="55" dirty="0">
                <a:latin typeface="Book Antiqua"/>
                <a:cs typeface="Book Antiqua"/>
              </a:rPr>
              <a:t>election</a:t>
            </a:r>
            <a:r>
              <a:rPr sz="1800" i="1" dirty="0">
                <a:latin typeface="Book Antiqua"/>
                <a:cs typeface="Book Antiqua"/>
              </a:rPr>
              <a:t> </a:t>
            </a:r>
            <a:r>
              <a:rPr sz="1800" i="1" spc="110" dirty="0">
                <a:latin typeface="Book Antiqua"/>
                <a:cs typeface="Book Antiqua"/>
              </a:rPr>
              <a:t>of</a:t>
            </a:r>
            <a:r>
              <a:rPr sz="1800" i="1" spc="5" dirty="0">
                <a:latin typeface="Book Antiqua"/>
                <a:cs typeface="Book Antiqua"/>
              </a:rPr>
              <a:t> </a:t>
            </a:r>
            <a:r>
              <a:rPr sz="1800" i="1" spc="-15" dirty="0">
                <a:latin typeface="Book Antiqua"/>
                <a:cs typeface="Book Antiqua"/>
              </a:rPr>
              <a:t>Trump?</a:t>
            </a:r>
            <a:endParaRPr sz="1800">
              <a:latin typeface="Book Antiqua"/>
              <a:cs typeface="Book Antiqua"/>
            </a:endParaRPr>
          </a:p>
          <a:p>
            <a:pPr marL="313055" marR="5080" indent="-300990">
              <a:lnSpc>
                <a:spcPct val="114599"/>
              </a:lnSpc>
              <a:buChar char="-"/>
              <a:tabLst>
                <a:tab pos="312420" algn="l"/>
                <a:tab pos="313690" algn="l"/>
              </a:tabLst>
            </a:pPr>
            <a:r>
              <a:rPr sz="1800" i="1" spc="65" dirty="0">
                <a:latin typeface="Book Antiqua"/>
                <a:cs typeface="Book Antiqua"/>
              </a:rPr>
              <a:t>Do</a:t>
            </a:r>
            <a:r>
              <a:rPr sz="1800" i="1" spc="5" dirty="0">
                <a:latin typeface="Book Antiqua"/>
                <a:cs typeface="Book Antiqua"/>
              </a:rPr>
              <a:t> </a:t>
            </a:r>
            <a:r>
              <a:rPr sz="1800" i="1" spc="15" dirty="0">
                <a:latin typeface="Book Antiqua"/>
                <a:cs typeface="Book Antiqua"/>
              </a:rPr>
              <a:t>Twitter</a:t>
            </a:r>
            <a:r>
              <a:rPr sz="1800" i="1" spc="5" dirty="0">
                <a:latin typeface="Book Antiqua"/>
                <a:cs typeface="Book Antiqua"/>
              </a:rPr>
              <a:t> </a:t>
            </a:r>
            <a:r>
              <a:rPr sz="1800" i="1" spc="10" dirty="0">
                <a:latin typeface="Book Antiqua"/>
                <a:cs typeface="Book Antiqua"/>
              </a:rPr>
              <a:t>users</a:t>
            </a:r>
            <a:r>
              <a:rPr sz="1800" i="1" spc="5" dirty="0">
                <a:latin typeface="Book Antiqua"/>
                <a:cs typeface="Book Antiqua"/>
              </a:rPr>
              <a:t> </a:t>
            </a:r>
            <a:r>
              <a:rPr sz="1800" i="1" spc="35" dirty="0">
                <a:latin typeface="Book Antiqua"/>
                <a:cs typeface="Book Antiqua"/>
              </a:rPr>
              <a:t>react</a:t>
            </a:r>
            <a:r>
              <a:rPr sz="1800" i="1" spc="5" dirty="0">
                <a:latin typeface="Book Antiqua"/>
                <a:cs typeface="Book Antiqua"/>
              </a:rPr>
              <a:t> </a:t>
            </a:r>
            <a:r>
              <a:rPr sz="1800" i="1" spc="35" dirty="0">
                <a:latin typeface="Book Antiqua"/>
                <a:cs typeface="Book Antiqua"/>
              </a:rPr>
              <a:t>differently</a:t>
            </a:r>
            <a:r>
              <a:rPr sz="1800" i="1" spc="10" dirty="0">
                <a:latin typeface="Book Antiqua"/>
                <a:cs typeface="Book Antiqua"/>
              </a:rPr>
              <a:t> </a:t>
            </a:r>
            <a:r>
              <a:rPr sz="1800" i="1" spc="70" dirty="0">
                <a:latin typeface="Book Antiqua"/>
                <a:cs typeface="Book Antiqua"/>
              </a:rPr>
              <a:t>to</a:t>
            </a:r>
            <a:r>
              <a:rPr sz="1800" i="1" spc="5" dirty="0">
                <a:latin typeface="Book Antiqua"/>
                <a:cs typeface="Book Antiqua"/>
              </a:rPr>
              <a:t> </a:t>
            </a:r>
            <a:r>
              <a:rPr sz="1800" i="1" spc="25" dirty="0">
                <a:latin typeface="Book Antiqua"/>
                <a:cs typeface="Book Antiqua"/>
              </a:rPr>
              <a:t>mass</a:t>
            </a:r>
            <a:r>
              <a:rPr sz="1800" i="1" spc="5" dirty="0">
                <a:latin typeface="Book Antiqua"/>
                <a:cs typeface="Book Antiqua"/>
              </a:rPr>
              <a:t> </a:t>
            </a:r>
            <a:r>
              <a:rPr sz="1800" i="1" spc="35" dirty="0">
                <a:latin typeface="Book Antiqua"/>
                <a:cs typeface="Book Antiqua"/>
              </a:rPr>
              <a:t>shootings</a:t>
            </a:r>
            <a:r>
              <a:rPr sz="1800" i="1" spc="5" dirty="0">
                <a:latin typeface="Book Antiqua"/>
                <a:cs typeface="Book Antiqua"/>
              </a:rPr>
              <a:t> </a:t>
            </a:r>
            <a:r>
              <a:rPr sz="1800" i="1" spc="65" dirty="0">
                <a:latin typeface="Book Antiqua"/>
                <a:cs typeface="Book Antiqua"/>
              </a:rPr>
              <a:t>based</a:t>
            </a:r>
            <a:r>
              <a:rPr sz="1800" i="1" spc="10" dirty="0">
                <a:latin typeface="Book Antiqua"/>
                <a:cs typeface="Book Antiqua"/>
              </a:rPr>
              <a:t> </a:t>
            </a:r>
            <a:r>
              <a:rPr sz="1800" i="1" spc="80" dirty="0">
                <a:latin typeface="Book Antiqua"/>
                <a:cs typeface="Book Antiqua"/>
              </a:rPr>
              <a:t>on</a:t>
            </a:r>
            <a:r>
              <a:rPr sz="1800" i="1" spc="5" dirty="0">
                <a:latin typeface="Book Antiqua"/>
                <a:cs typeface="Book Antiqua"/>
              </a:rPr>
              <a:t> </a:t>
            </a:r>
            <a:r>
              <a:rPr sz="1800" i="1" spc="70" dirty="0">
                <a:latin typeface="Book Antiqua"/>
                <a:cs typeface="Book Antiqua"/>
              </a:rPr>
              <a:t>the</a:t>
            </a:r>
            <a:r>
              <a:rPr sz="1800" i="1" spc="5" dirty="0">
                <a:latin typeface="Book Antiqua"/>
                <a:cs typeface="Book Antiqua"/>
              </a:rPr>
              <a:t> </a:t>
            </a:r>
            <a:r>
              <a:rPr sz="1800" i="1" spc="25" dirty="0">
                <a:latin typeface="Book Antiqua"/>
                <a:cs typeface="Book Antiqua"/>
              </a:rPr>
              <a:t>ethnicity</a:t>
            </a:r>
            <a:r>
              <a:rPr sz="1800" i="1" spc="5" dirty="0">
                <a:latin typeface="Book Antiqua"/>
                <a:cs typeface="Book Antiqua"/>
              </a:rPr>
              <a:t> </a:t>
            </a:r>
            <a:r>
              <a:rPr sz="1800" i="1" spc="110" dirty="0">
                <a:latin typeface="Book Antiqua"/>
                <a:cs typeface="Book Antiqua"/>
              </a:rPr>
              <a:t>of</a:t>
            </a:r>
            <a:r>
              <a:rPr sz="1800" i="1" spc="10" dirty="0">
                <a:latin typeface="Book Antiqua"/>
                <a:cs typeface="Book Antiqua"/>
              </a:rPr>
              <a:t> </a:t>
            </a:r>
            <a:r>
              <a:rPr sz="1800" i="1" spc="70" dirty="0">
                <a:latin typeface="Book Antiqua"/>
                <a:cs typeface="Book Antiqua"/>
              </a:rPr>
              <a:t>the  </a:t>
            </a:r>
            <a:r>
              <a:rPr sz="1800" i="1" spc="15" dirty="0">
                <a:latin typeface="Book Antiqua"/>
                <a:cs typeface="Book Antiqua"/>
              </a:rPr>
              <a:t>perpetrator?</a:t>
            </a:r>
            <a:endParaRPr sz="1800">
              <a:latin typeface="Book Antiqua"/>
              <a:cs typeface="Book Antiqua"/>
            </a:endParaRPr>
          </a:p>
          <a:p>
            <a:pPr marL="313055" indent="-300990">
              <a:lnSpc>
                <a:spcPct val="100000"/>
              </a:lnSpc>
              <a:spcBef>
                <a:spcPts val="315"/>
              </a:spcBef>
              <a:buChar char="-"/>
              <a:tabLst>
                <a:tab pos="312420" algn="l"/>
                <a:tab pos="313690" algn="l"/>
              </a:tabLst>
            </a:pPr>
            <a:r>
              <a:rPr sz="1800" i="1" spc="50" dirty="0">
                <a:latin typeface="Book Antiqua"/>
                <a:cs typeface="Book Antiqua"/>
              </a:rPr>
              <a:t>What </a:t>
            </a:r>
            <a:r>
              <a:rPr sz="1800" i="1" spc="15" dirty="0">
                <a:latin typeface="Book Antiqua"/>
                <a:cs typeface="Book Antiqua"/>
              </a:rPr>
              <a:t>distinguishes </a:t>
            </a:r>
            <a:r>
              <a:rPr sz="1800" i="1" spc="45" dirty="0">
                <a:latin typeface="Book Antiqua"/>
                <a:cs typeface="Book Antiqua"/>
              </a:rPr>
              <a:t>different </a:t>
            </a:r>
            <a:r>
              <a:rPr sz="1800" i="1" spc="5" dirty="0">
                <a:latin typeface="Book Antiqua"/>
                <a:cs typeface="Book Antiqua"/>
              </a:rPr>
              <a:t>styles </a:t>
            </a:r>
            <a:r>
              <a:rPr sz="1800" i="1" spc="110" dirty="0">
                <a:latin typeface="Book Antiqua"/>
                <a:cs typeface="Book Antiqua"/>
              </a:rPr>
              <a:t>of</a:t>
            </a:r>
            <a:r>
              <a:rPr sz="1800" i="1" spc="-120" dirty="0">
                <a:latin typeface="Book Antiqua"/>
                <a:cs typeface="Book Antiqua"/>
              </a:rPr>
              <a:t> </a:t>
            </a:r>
            <a:r>
              <a:rPr sz="1800" i="1" spc="25" dirty="0">
                <a:latin typeface="Book Antiqua"/>
                <a:cs typeface="Book Antiqua"/>
              </a:rPr>
              <a:t>hip-hop?</a:t>
            </a:r>
            <a:endParaRPr sz="1800">
              <a:latin typeface="Book Antiqua"/>
              <a:cs typeface="Book Antiqua"/>
            </a:endParaRPr>
          </a:p>
          <a:p>
            <a:pPr marL="313055" indent="-300990">
              <a:lnSpc>
                <a:spcPct val="100000"/>
              </a:lnSpc>
              <a:spcBef>
                <a:spcPts val="315"/>
              </a:spcBef>
              <a:buChar char="-"/>
              <a:tabLst>
                <a:tab pos="312420" algn="l"/>
                <a:tab pos="313690" algn="l"/>
              </a:tabLst>
            </a:pPr>
            <a:r>
              <a:rPr sz="1800" i="1" spc="35" dirty="0">
                <a:latin typeface="Book Antiqua"/>
                <a:cs typeface="Book Antiqua"/>
              </a:rPr>
              <a:t>Have </a:t>
            </a:r>
            <a:r>
              <a:rPr sz="1800" i="1" spc="-5" dirty="0">
                <a:latin typeface="Book Antiqua"/>
                <a:cs typeface="Book Antiqua"/>
              </a:rPr>
              <a:t>any </a:t>
            </a:r>
            <a:r>
              <a:rPr sz="1800" i="1" spc="110" dirty="0">
                <a:latin typeface="Book Antiqua"/>
                <a:cs typeface="Book Antiqua"/>
              </a:rPr>
              <a:t>of </a:t>
            </a:r>
            <a:r>
              <a:rPr sz="1800" i="1" spc="65" dirty="0">
                <a:latin typeface="Book Antiqua"/>
                <a:cs typeface="Book Antiqua"/>
              </a:rPr>
              <a:t>these </a:t>
            </a:r>
            <a:r>
              <a:rPr sz="1800" i="1" spc="10" dirty="0">
                <a:latin typeface="Book Antiqua"/>
                <a:cs typeface="Book Antiqua"/>
              </a:rPr>
              <a:t>essays </a:t>
            </a:r>
            <a:r>
              <a:rPr sz="1800" i="1" spc="95" dirty="0">
                <a:latin typeface="Book Antiqua"/>
                <a:cs typeface="Book Antiqua"/>
              </a:rPr>
              <a:t>been</a:t>
            </a:r>
            <a:r>
              <a:rPr sz="1800" i="1" spc="-215" dirty="0">
                <a:latin typeface="Book Antiqua"/>
                <a:cs typeface="Book Antiqua"/>
              </a:rPr>
              <a:t> </a:t>
            </a:r>
            <a:r>
              <a:rPr sz="1800" i="1" spc="-5" dirty="0">
                <a:latin typeface="Book Antiqua"/>
                <a:cs typeface="Book Antiqua"/>
              </a:rPr>
              <a:t>plagiarized?</a:t>
            </a:r>
            <a:endParaRPr sz="1800">
              <a:latin typeface="Book Antiqua"/>
              <a:cs typeface="Book Antiqua"/>
            </a:endParaRPr>
          </a:p>
        </p:txBody>
      </p:sp>
      <p:sp>
        <p:nvSpPr>
          <p:cNvPr id="5" name="object 5"/>
          <p:cNvSpPr/>
          <p:nvPr/>
        </p:nvSpPr>
        <p:spPr>
          <a:xfrm>
            <a:off x="8010624" y="188349"/>
            <a:ext cx="1005840" cy="664210"/>
          </a:xfrm>
          <a:custGeom>
            <a:avLst/>
            <a:gdLst/>
            <a:ahLst/>
            <a:cxnLst/>
            <a:rect l="l" t="t" r="r" b="b"/>
            <a:pathLst>
              <a:path w="1005840"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6" name="object 6"/>
          <p:cNvSpPr/>
          <p:nvPr/>
        </p:nvSpPr>
        <p:spPr>
          <a:xfrm>
            <a:off x="8010624" y="188349"/>
            <a:ext cx="1005840" cy="664210"/>
          </a:xfrm>
          <a:custGeom>
            <a:avLst/>
            <a:gdLst/>
            <a:ahLst/>
            <a:cxnLst/>
            <a:rect l="l" t="t" r="r" b="b"/>
            <a:pathLst>
              <a:path w="1005840"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7" name="object 7"/>
          <p:cNvSpPr txBox="1"/>
          <p:nvPr/>
        </p:nvSpPr>
        <p:spPr>
          <a:xfrm>
            <a:off x="8083649" y="320378"/>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27287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a:solidFill>
                  <a:schemeClr val="tx1"/>
                </a:solidFill>
                <a:cs typeface="Arial Narrow"/>
              </a:rPr>
              <a:t>NLP </a:t>
            </a:r>
            <a:r>
              <a:rPr lang="en-US" sz="3000" spc="35" dirty="0">
                <a:solidFill>
                  <a:schemeClr val="tx1"/>
                </a:solidFill>
                <a:cs typeface="Arial Narrow"/>
              </a:rPr>
              <a:t>research design</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pic>
        <p:nvPicPr>
          <p:cNvPr id="2050" name="Picture 2" descr="Free Buying Cliparts, Download Free Clip Art, Free Clip Art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68" y="1464865"/>
            <a:ext cx="1124305" cy="8651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ree Thought Bubbles Clipart, Download Free Clip Art, Free Clip Art on  Clipart Libr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111" y="1464865"/>
            <a:ext cx="1224869" cy="1241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ree Burgers Cliparts, Download Free Clip Art, Free Clip Art on Clipart  Librar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2768" y="1550027"/>
            <a:ext cx="801625" cy="8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3262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2522855" cy="482600"/>
          </a:xfrm>
          <a:prstGeom prst="rect">
            <a:avLst/>
          </a:prstGeom>
        </p:spPr>
        <p:txBody>
          <a:bodyPr vert="horz" wrap="square" lIns="0" tIns="12700" rIns="0" bIns="0" rtlCol="0">
            <a:spAutoFit/>
          </a:bodyPr>
          <a:lstStyle/>
          <a:p>
            <a:pPr marL="12700">
              <a:lnSpc>
                <a:spcPct val="100000"/>
              </a:lnSpc>
              <a:spcBef>
                <a:spcPts val="100"/>
              </a:spcBef>
            </a:pPr>
            <a:r>
              <a:rPr lang="en-US" sz="3000" spc="-70" dirty="0">
                <a:solidFill>
                  <a:schemeClr val="tx1"/>
                </a:solidFill>
                <a:latin typeface="+mj-lt"/>
                <a:cs typeface="Arial Narrow"/>
              </a:rPr>
              <a:t>Getting data</a:t>
            </a:r>
            <a:endParaRPr sz="3000" dirty="0">
              <a:solidFill>
                <a:schemeClr val="tx1"/>
              </a:solidFill>
              <a:latin typeface="+mj-lt"/>
              <a:cs typeface="Arial Narrow"/>
            </a:endParaRPr>
          </a:p>
        </p:txBody>
      </p:sp>
      <p:sp>
        <p:nvSpPr>
          <p:cNvPr id="3" name="object 3"/>
          <p:cNvSpPr txBox="1"/>
          <p:nvPr/>
        </p:nvSpPr>
        <p:spPr>
          <a:xfrm>
            <a:off x="541544" y="1176350"/>
            <a:ext cx="6956425" cy="2589811"/>
          </a:xfrm>
          <a:prstGeom prst="rect">
            <a:avLst/>
          </a:prstGeom>
        </p:spPr>
        <p:txBody>
          <a:bodyPr vert="horz" wrap="square" lIns="0" tIns="52704" rIns="0" bIns="0" rtlCol="0">
            <a:spAutoFit/>
          </a:bodyPr>
          <a:lstStyle/>
          <a:p>
            <a:pPr marL="12065">
              <a:lnSpc>
                <a:spcPct val="100000"/>
              </a:lnSpc>
              <a:spcBef>
                <a:spcPts val="414"/>
              </a:spcBef>
              <a:tabLst>
                <a:tab pos="312420" algn="l"/>
                <a:tab pos="313690" algn="l"/>
              </a:tabLst>
            </a:pPr>
            <a:r>
              <a:rPr lang="en-US" sz="1800" spc="-60" dirty="0">
                <a:latin typeface="Book Antiqua"/>
                <a:cs typeface="Book Antiqua"/>
              </a:rPr>
              <a:t>What do we want?</a:t>
            </a:r>
          </a:p>
          <a:p>
            <a:pPr marL="12065">
              <a:lnSpc>
                <a:spcPct val="100000"/>
              </a:lnSpc>
              <a:spcBef>
                <a:spcPts val="414"/>
              </a:spcBef>
              <a:tabLst>
                <a:tab pos="312420" algn="l"/>
                <a:tab pos="313690" algn="l"/>
              </a:tabLst>
            </a:pPr>
            <a:r>
              <a:rPr lang="en-US" spc="-60" dirty="0">
                <a:latin typeface="Book Antiqua"/>
                <a:cs typeface="Book Antiqua"/>
              </a:rPr>
              <a:t>- 	Plain, machine-readable text</a:t>
            </a:r>
            <a:endParaRPr lang="en-US" sz="1800" spc="-60" dirty="0">
              <a:latin typeface="Book Antiqua"/>
              <a:cs typeface="Book Antiqua"/>
            </a:endParaRPr>
          </a:p>
          <a:p>
            <a:pPr marL="313055" indent="-300990">
              <a:lnSpc>
                <a:spcPct val="100000"/>
              </a:lnSpc>
              <a:spcBef>
                <a:spcPts val="414"/>
              </a:spcBef>
              <a:buChar char="-"/>
              <a:tabLst>
                <a:tab pos="312420" algn="l"/>
                <a:tab pos="313690" algn="l"/>
              </a:tabLst>
            </a:pPr>
            <a:endParaRPr lang="en-US" spc="-60" dirty="0">
              <a:latin typeface="Book Antiqua"/>
              <a:cs typeface="Book Antiqua"/>
            </a:endParaRPr>
          </a:p>
          <a:p>
            <a:pPr marL="12065">
              <a:lnSpc>
                <a:spcPct val="100000"/>
              </a:lnSpc>
              <a:spcBef>
                <a:spcPts val="414"/>
              </a:spcBef>
              <a:tabLst>
                <a:tab pos="312420" algn="l"/>
                <a:tab pos="313690" algn="l"/>
              </a:tabLst>
            </a:pPr>
            <a:r>
              <a:rPr lang="en-US" spc="-60" dirty="0">
                <a:latin typeface="Book Antiqua"/>
                <a:cs typeface="Book Antiqua"/>
              </a:rPr>
              <a:t>How do we get it?</a:t>
            </a:r>
          </a:p>
          <a:p>
            <a:pPr marL="313055" indent="-300990">
              <a:lnSpc>
                <a:spcPct val="100000"/>
              </a:lnSpc>
              <a:spcBef>
                <a:spcPts val="414"/>
              </a:spcBef>
              <a:buChar char="-"/>
              <a:tabLst>
                <a:tab pos="312420" algn="l"/>
                <a:tab pos="313690" algn="l"/>
              </a:tabLst>
            </a:pPr>
            <a:r>
              <a:rPr sz="1800" spc="-60" dirty="0">
                <a:latin typeface="Book Antiqua"/>
                <a:cs typeface="Book Antiqua"/>
              </a:rPr>
              <a:t>You</a:t>
            </a:r>
            <a:r>
              <a:rPr sz="1800" dirty="0">
                <a:latin typeface="Book Antiqua"/>
                <a:cs typeface="Book Antiqua"/>
              </a:rPr>
              <a:t> </a:t>
            </a:r>
            <a:r>
              <a:rPr sz="1800" spc="-40" dirty="0">
                <a:latin typeface="Book Antiqua"/>
                <a:cs typeface="Book Antiqua"/>
              </a:rPr>
              <a:t>(your</a:t>
            </a:r>
            <a:r>
              <a:rPr sz="1800" spc="5" dirty="0">
                <a:latin typeface="Book Antiqua"/>
                <a:cs typeface="Book Antiqua"/>
              </a:rPr>
              <a:t> </a:t>
            </a:r>
            <a:r>
              <a:rPr sz="1800" spc="-35" dirty="0">
                <a:latin typeface="Book Antiqua"/>
                <a:cs typeface="Book Antiqua"/>
              </a:rPr>
              <a:t>collaborator</a:t>
            </a:r>
            <a:r>
              <a:rPr sz="1800" spc="5" dirty="0">
                <a:latin typeface="Book Antiqua"/>
                <a:cs typeface="Book Antiqua"/>
              </a:rPr>
              <a:t> </a:t>
            </a:r>
            <a:r>
              <a:rPr sz="1800" spc="-35" dirty="0">
                <a:latin typeface="Book Antiqua"/>
                <a:cs typeface="Book Antiqua"/>
              </a:rPr>
              <a:t>or</a:t>
            </a:r>
            <a:r>
              <a:rPr sz="1800" spc="5" dirty="0">
                <a:latin typeface="Book Antiqua"/>
                <a:cs typeface="Book Antiqua"/>
              </a:rPr>
              <a:t> </a:t>
            </a:r>
            <a:r>
              <a:rPr sz="1800" spc="-80" dirty="0">
                <a:latin typeface="Book Antiqua"/>
                <a:cs typeface="Book Antiqua"/>
              </a:rPr>
              <a:t>a</a:t>
            </a:r>
            <a:r>
              <a:rPr sz="1800" spc="5" dirty="0">
                <a:latin typeface="Book Antiqua"/>
                <a:cs typeface="Book Antiqua"/>
              </a:rPr>
              <a:t> </a:t>
            </a:r>
            <a:r>
              <a:rPr sz="1800" spc="-55" dirty="0">
                <a:latin typeface="Book Antiqua"/>
                <a:cs typeface="Book Antiqua"/>
              </a:rPr>
              <a:t>stranger</a:t>
            </a:r>
            <a:r>
              <a:rPr sz="1800" spc="5" dirty="0">
                <a:latin typeface="Book Antiqua"/>
                <a:cs typeface="Book Antiqua"/>
              </a:rPr>
              <a:t> </a:t>
            </a:r>
            <a:r>
              <a:rPr sz="1800" spc="-35" dirty="0">
                <a:latin typeface="Book Antiqua"/>
                <a:cs typeface="Book Antiqua"/>
              </a:rPr>
              <a:t>on</a:t>
            </a:r>
            <a:r>
              <a:rPr sz="1800" spc="5" dirty="0">
                <a:latin typeface="Book Antiqua"/>
                <a:cs typeface="Book Antiqua"/>
              </a:rPr>
              <a:t> </a:t>
            </a:r>
            <a:r>
              <a:rPr sz="1800" spc="-30" dirty="0">
                <a:latin typeface="Book Antiqua"/>
                <a:cs typeface="Book Antiqua"/>
              </a:rPr>
              <a:t>the</a:t>
            </a:r>
            <a:r>
              <a:rPr sz="1800" spc="5" dirty="0">
                <a:latin typeface="Book Antiqua"/>
                <a:cs typeface="Book Antiqua"/>
              </a:rPr>
              <a:t> </a:t>
            </a:r>
            <a:r>
              <a:rPr sz="1800" spc="-10" dirty="0">
                <a:latin typeface="Book Antiqua"/>
                <a:cs typeface="Book Antiqua"/>
              </a:rPr>
              <a:t>Internet)</a:t>
            </a:r>
            <a:r>
              <a:rPr sz="1800" spc="5" dirty="0">
                <a:latin typeface="Book Antiqua"/>
                <a:cs typeface="Book Antiqua"/>
              </a:rPr>
              <a:t> </a:t>
            </a:r>
            <a:r>
              <a:rPr sz="1800" spc="-75" dirty="0">
                <a:latin typeface="Book Antiqua"/>
                <a:cs typeface="Book Antiqua"/>
              </a:rPr>
              <a:t>already</a:t>
            </a:r>
            <a:r>
              <a:rPr sz="1800" spc="5" dirty="0">
                <a:latin typeface="Book Antiqua"/>
                <a:cs typeface="Book Antiqua"/>
              </a:rPr>
              <a:t> </a:t>
            </a:r>
            <a:r>
              <a:rPr sz="1800" spc="-80" dirty="0">
                <a:latin typeface="Book Antiqua"/>
                <a:cs typeface="Book Antiqua"/>
              </a:rPr>
              <a:t>have</a:t>
            </a:r>
            <a:r>
              <a:rPr sz="1800" spc="5" dirty="0">
                <a:latin typeface="Book Antiqua"/>
                <a:cs typeface="Book Antiqua"/>
              </a:rPr>
              <a:t> </a:t>
            </a:r>
            <a:r>
              <a:rPr sz="1800" spc="30" dirty="0">
                <a:latin typeface="Book Antiqua"/>
                <a:cs typeface="Book Antiqua"/>
              </a:rPr>
              <a:t>it*</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30" dirty="0">
                <a:latin typeface="Book Antiqua"/>
                <a:cs typeface="Book Antiqua"/>
              </a:rPr>
              <a:t>Web</a:t>
            </a:r>
            <a:r>
              <a:rPr sz="1800" spc="-5" dirty="0">
                <a:latin typeface="Book Antiqua"/>
                <a:cs typeface="Book Antiqua"/>
              </a:rPr>
              <a:t> </a:t>
            </a:r>
            <a:r>
              <a:rPr sz="1800" spc="-60" dirty="0">
                <a:latin typeface="Book Antiqua"/>
                <a:cs typeface="Book Antiqua"/>
              </a:rPr>
              <a:t>scraping</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5" dirty="0">
                <a:latin typeface="Book Antiqua"/>
                <a:cs typeface="Book Antiqua"/>
              </a:rPr>
              <a:t>API</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10" dirty="0">
                <a:latin typeface="Book Antiqua"/>
                <a:cs typeface="Book Antiqua"/>
              </a:rPr>
              <a:t>OCR</a:t>
            </a:r>
            <a:endParaRPr sz="1800" dirty="0">
              <a:latin typeface="Book Antiqua"/>
              <a:cs typeface="Book Antiqua"/>
            </a:endParaRPr>
          </a:p>
        </p:txBody>
      </p:sp>
      <p:sp>
        <p:nvSpPr>
          <p:cNvPr id="4" name="object 4"/>
          <p:cNvSpPr txBox="1"/>
          <p:nvPr/>
        </p:nvSpPr>
        <p:spPr>
          <a:xfrm>
            <a:off x="541544" y="3702380"/>
            <a:ext cx="5311140" cy="299720"/>
          </a:xfrm>
          <a:prstGeom prst="rect">
            <a:avLst/>
          </a:prstGeom>
        </p:spPr>
        <p:txBody>
          <a:bodyPr vert="horz" wrap="square" lIns="0" tIns="12700" rIns="0" bIns="0" rtlCol="0">
            <a:spAutoFit/>
          </a:bodyPr>
          <a:lstStyle/>
          <a:p>
            <a:pPr marL="12700">
              <a:lnSpc>
                <a:spcPct val="100000"/>
              </a:lnSpc>
              <a:spcBef>
                <a:spcPts val="100"/>
              </a:spcBef>
              <a:tabLst>
                <a:tab pos="312420" algn="l"/>
              </a:tabLst>
            </a:pPr>
            <a:r>
              <a:rPr sz="1800" spc="-35" dirty="0">
                <a:latin typeface="Book Antiqua"/>
                <a:cs typeface="Book Antiqua"/>
              </a:rPr>
              <a:t>-	</a:t>
            </a:r>
            <a:r>
              <a:rPr sz="1800" spc="5" dirty="0">
                <a:latin typeface="Book Antiqua"/>
                <a:cs typeface="Book Antiqua"/>
              </a:rPr>
              <a:t>*Still </a:t>
            </a:r>
            <a:r>
              <a:rPr sz="1800" spc="-45" dirty="0">
                <a:latin typeface="Book Antiqua"/>
                <a:cs typeface="Book Antiqua"/>
              </a:rPr>
              <a:t>important </a:t>
            </a:r>
            <a:r>
              <a:rPr sz="1800" spc="-15" dirty="0">
                <a:latin typeface="Book Antiqua"/>
                <a:cs typeface="Book Antiqua"/>
              </a:rPr>
              <a:t>to </a:t>
            </a:r>
            <a:r>
              <a:rPr sz="1800" spc="-85" dirty="0">
                <a:latin typeface="Book Antiqua"/>
                <a:cs typeface="Book Antiqua"/>
              </a:rPr>
              <a:t>know </a:t>
            </a:r>
            <a:r>
              <a:rPr sz="1800" spc="-90" dirty="0">
                <a:latin typeface="Book Antiqua"/>
                <a:cs typeface="Book Antiqua"/>
              </a:rPr>
              <a:t>how </a:t>
            </a:r>
            <a:r>
              <a:rPr sz="1800" spc="-30" dirty="0">
                <a:latin typeface="Book Antiqua"/>
                <a:cs typeface="Book Antiqua"/>
              </a:rPr>
              <a:t>the </a:t>
            </a:r>
            <a:r>
              <a:rPr sz="1800" spc="-70" dirty="0">
                <a:latin typeface="Book Antiqua"/>
                <a:cs typeface="Book Antiqua"/>
              </a:rPr>
              <a:t>data </a:t>
            </a:r>
            <a:r>
              <a:rPr sz="1800" spc="-120" dirty="0">
                <a:latin typeface="Book Antiqua"/>
                <a:cs typeface="Book Antiqua"/>
              </a:rPr>
              <a:t>was</a:t>
            </a:r>
            <a:r>
              <a:rPr sz="1800" spc="-25" dirty="0">
                <a:latin typeface="Book Antiqua"/>
                <a:cs typeface="Book Antiqua"/>
              </a:rPr>
              <a:t> </a:t>
            </a:r>
            <a:r>
              <a:rPr sz="1800" spc="-35" dirty="0">
                <a:latin typeface="Book Antiqua"/>
                <a:cs typeface="Book Antiqua"/>
              </a:rPr>
              <a:t>collected</a:t>
            </a:r>
            <a:endParaRPr sz="1800">
              <a:latin typeface="Book Antiqua"/>
              <a:cs typeface="Book Antiqua"/>
            </a:endParaRPr>
          </a:p>
        </p:txBody>
      </p:sp>
      <p:sp>
        <p:nvSpPr>
          <p:cNvPr id="5" name="object 5"/>
          <p:cNvSpPr/>
          <p:nvPr/>
        </p:nvSpPr>
        <p:spPr>
          <a:xfrm>
            <a:off x="7266975" y="131700"/>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6" name="object 6"/>
          <p:cNvSpPr/>
          <p:nvPr/>
        </p:nvSpPr>
        <p:spPr>
          <a:xfrm>
            <a:off x="7266975" y="131700"/>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7" name="object 7"/>
          <p:cNvSpPr txBox="1"/>
          <p:nvPr/>
        </p:nvSpPr>
        <p:spPr>
          <a:xfrm>
            <a:off x="7671800" y="35421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27287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a:solidFill>
                  <a:schemeClr val="tx1"/>
                </a:solidFill>
                <a:cs typeface="Arial Narrow"/>
              </a:rPr>
              <a:t>NLP </a:t>
            </a:r>
            <a:r>
              <a:rPr lang="en-US" sz="3000" spc="35" dirty="0">
                <a:solidFill>
                  <a:schemeClr val="tx1"/>
                </a:solidFill>
                <a:cs typeface="Arial Narrow"/>
              </a:rPr>
              <a:t>research design</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pic>
        <p:nvPicPr>
          <p:cNvPr id="2050" name="Picture 2" descr="Free Buying Cliparts, Download Free Clip Art, Free Clip Art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68" y="1470122"/>
            <a:ext cx="1124305" cy="8651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3983772" y="1421703"/>
            <a:ext cx="1185863" cy="962025"/>
          </a:xfrm>
          <a:prstGeom prst="rect">
            <a:avLst/>
          </a:prstGeom>
        </p:spPr>
      </p:pic>
      <p:pic>
        <p:nvPicPr>
          <p:cNvPr id="24" name="Picture 2" descr="Free Thought Bubbles Clipart, Download Free Clip Art, Free Clip Art on  Clipart Librar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111" y="1464865"/>
            <a:ext cx="1224869" cy="1241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Free Burgers Cliparts, Download Free Clip Art, Free Clip Art on Clip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2768" y="1550027"/>
            <a:ext cx="801625" cy="8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085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730075" cy="474489"/>
          </a:xfrm>
          <a:prstGeom prst="rect">
            <a:avLst/>
          </a:prstGeom>
        </p:spPr>
        <p:txBody>
          <a:bodyPr vert="horz" wrap="square" lIns="0" tIns="12700" rIns="0" bIns="0" rtlCol="0">
            <a:spAutoFit/>
          </a:bodyPr>
          <a:lstStyle/>
          <a:p>
            <a:pPr marL="12700">
              <a:lnSpc>
                <a:spcPct val="100000"/>
              </a:lnSpc>
              <a:spcBef>
                <a:spcPts val="100"/>
              </a:spcBef>
            </a:pPr>
            <a:r>
              <a:rPr sz="3000" spc="-5" dirty="0">
                <a:solidFill>
                  <a:schemeClr val="tx1"/>
                </a:solidFill>
                <a:latin typeface="+mj-lt"/>
                <a:cs typeface="Arial Narrow"/>
              </a:rPr>
              <a:t>What </a:t>
            </a:r>
            <a:r>
              <a:rPr sz="3000" spc="15" dirty="0">
                <a:solidFill>
                  <a:schemeClr val="tx1"/>
                </a:solidFill>
                <a:latin typeface="+mj-lt"/>
                <a:cs typeface="Arial Narrow"/>
              </a:rPr>
              <a:t>is</a:t>
            </a:r>
            <a:r>
              <a:rPr sz="3000" spc="-50" dirty="0">
                <a:solidFill>
                  <a:schemeClr val="tx1"/>
                </a:solidFill>
                <a:latin typeface="+mj-lt"/>
                <a:cs typeface="Arial Narrow"/>
              </a:rPr>
              <a:t> </a:t>
            </a:r>
            <a:r>
              <a:rPr sz="3000" spc="-15" dirty="0">
                <a:solidFill>
                  <a:schemeClr val="tx1"/>
                </a:solidFill>
                <a:latin typeface="+mj-lt"/>
                <a:cs typeface="Arial Narrow"/>
              </a:rPr>
              <a:t>preprocessing?</a:t>
            </a:r>
            <a:endParaRPr sz="3000" dirty="0">
              <a:solidFill>
                <a:schemeClr val="tx1"/>
              </a:solidFill>
              <a:latin typeface="+mj-lt"/>
              <a:cs typeface="Arial Narrow"/>
            </a:endParaRPr>
          </a:p>
        </p:txBody>
      </p:sp>
      <p:sp>
        <p:nvSpPr>
          <p:cNvPr id="3" name="object 3"/>
          <p:cNvSpPr txBox="1"/>
          <p:nvPr/>
        </p:nvSpPr>
        <p:spPr>
          <a:xfrm>
            <a:off x="541544" y="1176350"/>
            <a:ext cx="8038465" cy="3482975"/>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40" dirty="0">
                <a:latin typeface="Book Antiqua"/>
                <a:cs typeface="Book Antiqua"/>
              </a:rPr>
              <a:t>Tokenization </a:t>
            </a:r>
            <a:r>
              <a:rPr sz="1800" spc="-150" dirty="0">
                <a:latin typeface="Book Antiqua"/>
                <a:cs typeface="Book Antiqua"/>
              </a:rPr>
              <a:t>= </a:t>
            </a:r>
            <a:r>
              <a:rPr sz="1800" spc="-60" dirty="0">
                <a:latin typeface="Book Antiqua"/>
                <a:cs typeface="Book Antiqua"/>
              </a:rPr>
              <a:t>separating running </a:t>
            </a:r>
            <a:r>
              <a:rPr sz="1800" spc="-20" dirty="0">
                <a:latin typeface="Book Antiqua"/>
                <a:cs typeface="Book Antiqua"/>
              </a:rPr>
              <a:t>text </a:t>
            </a:r>
            <a:r>
              <a:rPr sz="1800" spc="-25" dirty="0">
                <a:latin typeface="Book Antiqua"/>
                <a:cs typeface="Book Antiqua"/>
              </a:rPr>
              <a:t>into</a:t>
            </a:r>
            <a:r>
              <a:rPr sz="1800" spc="30" dirty="0">
                <a:latin typeface="Book Antiqua"/>
                <a:cs typeface="Book Antiqua"/>
              </a:rPr>
              <a:t> </a:t>
            </a:r>
            <a:r>
              <a:rPr sz="1800" spc="-95" dirty="0">
                <a:latin typeface="Book Antiqua"/>
                <a:cs typeface="Book Antiqua"/>
              </a:rPr>
              <a:t>words</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25" dirty="0">
                <a:latin typeface="Book Antiqua"/>
                <a:cs typeface="Book Antiqua"/>
              </a:rPr>
              <a:t>Sentence </a:t>
            </a:r>
            <a:r>
              <a:rPr sz="1800" spc="-65" dirty="0">
                <a:latin typeface="Book Antiqua"/>
                <a:cs typeface="Book Antiqua"/>
              </a:rPr>
              <a:t>segmentation/tokenization </a:t>
            </a:r>
            <a:r>
              <a:rPr sz="1800" spc="-150" dirty="0">
                <a:latin typeface="Book Antiqua"/>
                <a:cs typeface="Book Antiqua"/>
              </a:rPr>
              <a:t>= </a:t>
            </a:r>
            <a:r>
              <a:rPr sz="1800" spc="-60" dirty="0">
                <a:latin typeface="Book Antiqua"/>
                <a:cs typeface="Book Antiqua"/>
              </a:rPr>
              <a:t>separating </a:t>
            </a:r>
            <a:r>
              <a:rPr sz="1800" spc="-95" dirty="0">
                <a:latin typeface="Book Antiqua"/>
                <a:cs typeface="Book Antiqua"/>
              </a:rPr>
              <a:t>words </a:t>
            </a:r>
            <a:r>
              <a:rPr sz="1800" spc="-25" dirty="0">
                <a:latin typeface="Book Antiqua"/>
                <a:cs typeface="Book Antiqua"/>
              </a:rPr>
              <a:t>into</a:t>
            </a:r>
            <a:r>
              <a:rPr sz="1800" spc="90" dirty="0">
                <a:latin typeface="Book Antiqua"/>
                <a:cs typeface="Book Antiqua"/>
              </a:rPr>
              <a:t> </a:t>
            </a:r>
            <a:r>
              <a:rPr sz="1800" spc="-40" dirty="0">
                <a:latin typeface="Book Antiqua"/>
                <a:cs typeface="Book Antiqua"/>
              </a:rPr>
              <a:t>sentences</a:t>
            </a:r>
            <a:endParaRPr sz="1800" dirty="0">
              <a:latin typeface="Book Antiqua"/>
              <a:cs typeface="Book Antiqua"/>
            </a:endParaRPr>
          </a:p>
          <a:p>
            <a:pPr marL="313055" marR="5080" indent="-300990">
              <a:lnSpc>
                <a:spcPct val="114599"/>
              </a:lnSpc>
              <a:buChar char="-"/>
              <a:tabLst>
                <a:tab pos="312420" algn="l"/>
                <a:tab pos="313690" algn="l"/>
              </a:tabLst>
            </a:pPr>
            <a:r>
              <a:rPr sz="1800" spc="-5" dirty="0">
                <a:latin typeface="Book Antiqua"/>
                <a:cs typeface="Book Antiqua"/>
              </a:rPr>
              <a:t>Text </a:t>
            </a:r>
            <a:r>
              <a:rPr sz="1800" spc="-50" dirty="0">
                <a:latin typeface="Book Antiqua"/>
                <a:cs typeface="Book Antiqua"/>
              </a:rPr>
              <a:t>normalization </a:t>
            </a:r>
            <a:r>
              <a:rPr sz="1800" spc="-150" dirty="0">
                <a:latin typeface="Book Antiqua"/>
                <a:cs typeface="Book Antiqua"/>
              </a:rPr>
              <a:t>= </a:t>
            </a:r>
            <a:r>
              <a:rPr sz="1800" spc="-70" dirty="0">
                <a:latin typeface="Book Antiqua"/>
                <a:cs typeface="Book Antiqua"/>
              </a:rPr>
              <a:t>dealing with </a:t>
            </a:r>
            <a:r>
              <a:rPr sz="1800" spc="-114" dirty="0">
                <a:latin typeface="Book Antiqua"/>
                <a:cs typeface="Book Antiqua"/>
              </a:rPr>
              <a:t>upper/lower </a:t>
            </a:r>
            <a:r>
              <a:rPr sz="1800" spc="-55" dirty="0">
                <a:latin typeface="Book Antiqua"/>
                <a:cs typeface="Book Antiqua"/>
              </a:rPr>
              <a:t>case, </a:t>
            </a:r>
            <a:r>
              <a:rPr sz="1800" spc="-60" dirty="0">
                <a:latin typeface="Book Antiqua"/>
                <a:cs typeface="Book Antiqua"/>
              </a:rPr>
              <a:t>spelling mistakes, </a:t>
            </a:r>
            <a:r>
              <a:rPr sz="1800" spc="-70" dirty="0">
                <a:latin typeface="Book Antiqua"/>
                <a:cs typeface="Book Antiqua"/>
              </a:rPr>
              <a:t>removing  </a:t>
            </a:r>
            <a:r>
              <a:rPr sz="1800" spc="-55" dirty="0">
                <a:latin typeface="Book Antiqua"/>
                <a:cs typeface="Book Antiqua"/>
              </a:rPr>
              <a:t>special </a:t>
            </a:r>
            <a:r>
              <a:rPr sz="1800" spc="-45" dirty="0">
                <a:latin typeface="Book Antiqua"/>
                <a:cs typeface="Book Antiqua"/>
              </a:rPr>
              <a:t>characters, </a:t>
            </a:r>
            <a:r>
              <a:rPr sz="1800" spc="-55" dirty="0">
                <a:latin typeface="Book Antiqua"/>
                <a:cs typeface="Book Antiqua"/>
              </a:rPr>
              <a:t>replacing </a:t>
            </a:r>
            <a:r>
              <a:rPr sz="1800" spc="-50" dirty="0">
                <a:latin typeface="Book Antiqua"/>
                <a:cs typeface="Book Antiqua"/>
              </a:rPr>
              <a:t>URLs, </a:t>
            </a:r>
            <a:r>
              <a:rPr sz="1800" spc="-60" dirty="0">
                <a:latin typeface="Book Antiqua"/>
                <a:cs typeface="Book Antiqua"/>
              </a:rPr>
              <a:t>numbers,</a:t>
            </a:r>
            <a:r>
              <a:rPr sz="1800" spc="210" dirty="0">
                <a:latin typeface="Book Antiqua"/>
                <a:cs typeface="Book Antiqua"/>
              </a:rPr>
              <a:t> </a:t>
            </a:r>
            <a:r>
              <a:rPr sz="1800" spc="-50" dirty="0">
                <a:latin typeface="Book Antiqua"/>
                <a:cs typeface="Book Antiqua"/>
              </a:rPr>
              <a:t>etc.</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0" dirty="0">
                <a:latin typeface="Book Antiqua"/>
                <a:cs typeface="Book Antiqua"/>
              </a:rPr>
              <a:t>Remove </a:t>
            </a:r>
            <a:r>
              <a:rPr sz="1800" spc="-85" dirty="0">
                <a:latin typeface="Book Antiqua"/>
                <a:cs typeface="Book Antiqua"/>
              </a:rPr>
              <a:t>“stop</a:t>
            </a:r>
            <a:r>
              <a:rPr sz="1800" spc="55" dirty="0">
                <a:latin typeface="Book Antiqua"/>
                <a:cs typeface="Book Antiqua"/>
              </a:rPr>
              <a:t> </a:t>
            </a:r>
            <a:r>
              <a:rPr sz="1800" spc="-114" dirty="0">
                <a:latin typeface="Book Antiqua"/>
                <a:cs typeface="Book Antiqua"/>
              </a:rPr>
              <a:t>words”</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75" dirty="0">
                <a:latin typeface="Book Antiqua"/>
                <a:cs typeface="Book Antiqua"/>
              </a:rPr>
              <a:t>Stemming/lemmatization </a:t>
            </a:r>
            <a:r>
              <a:rPr sz="1800" spc="-150" dirty="0">
                <a:latin typeface="Book Antiqua"/>
                <a:cs typeface="Book Antiqua"/>
              </a:rPr>
              <a:t>= </a:t>
            </a:r>
            <a:r>
              <a:rPr sz="1800" spc="-70" dirty="0">
                <a:latin typeface="Book Antiqua"/>
                <a:cs typeface="Book Antiqua"/>
              </a:rPr>
              <a:t>removing </a:t>
            </a:r>
            <a:r>
              <a:rPr sz="1800" spc="-50" dirty="0">
                <a:latin typeface="Book Antiqua"/>
                <a:cs typeface="Book Antiqua"/>
              </a:rPr>
              <a:t>morphological</a:t>
            </a:r>
            <a:r>
              <a:rPr sz="1800" spc="-5" dirty="0">
                <a:latin typeface="Book Antiqua"/>
                <a:cs typeface="Book Antiqua"/>
              </a:rPr>
              <a:t> </a:t>
            </a:r>
            <a:r>
              <a:rPr sz="1800" spc="-45" dirty="0">
                <a:latin typeface="Book Antiqua"/>
                <a:cs typeface="Book Antiqua"/>
              </a:rPr>
              <a:t>affixes</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15" dirty="0">
                <a:latin typeface="Book Antiqua"/>
                <a:cs typeface="Book Antiqua"/>
              </a:rPr>
              <a:t>POS </a:t>
            </a:r>
            <a:r>
              <a:rPr sz="1800" spc="-75" dirty="0">
                <a:latin typeface="Book Antiqua"/>
                <a:cs typeface="Book Antiqua"/>
              </a:rPr>
              <a:t>tagging </a:t>
            </a:r>
            <a:r>
              <a:rPr sz="1800" spc="-150" dirty="0">
                <a:latin typeface="Book Antiqua"/>
                <a:cs typeface="Book Antiqua"/>
              </a:rPr>
              <a:t>= </a:t>
            </a:r>
            <a:r>
              <a:rPr sz="1800" spc="-70" dirty="0">
                <a:latin typeface="Book Antiqua"/>
                <a:cs typeface="Book Antiqua"/>
              </a:rPr>
              <a:t>assigning </a:t>
            </a:r>
            <a:r>
              <a:rPr sz="1800" spc="-80" dirty="0">
                <a:latin typeface="Book Antiqua"/>
                <a:cs typeface="Book Antiqua"/>
              </a:rPr>
              <a:t>a </a:t>
            </a:r>
            <a:r>
              <a:rPr sz="1800" spc="-45" dirty="0">
                <a:latin typeface="Book Antiqua"/>
                <a:cs typeface="Book Antiqua"/>
              </a:rPr>
              <a:t>part-of-speech </a:t>
            </a:r>
            <a:r>
              <a:rPr sz="1800" spc="-55" dirty="0">
                <a:latin typeface="Book Antiqua"/>
                <a:cs typeface="Book Antiqua"/>
              </a:rPr>
              <a:t>category </a:t>
            </a:r>
            <a:r>
              <a:rPr sz="1800" spc="-15" dirty="0">
                <a:latin typeface="Book Antiqua"/>
                <a:cs typeface="Book Antiqua"/>
              </a:rPr>
              <a:t>to </a:t>
            </a:r>
            <a:r>
              <a:rPr sz="1800" spc="-40" dirty="0">
                <a:latin typeface="Book Antiqua"/>
                <a:cs typeface="Book Antiqua"/>
              </a:rPr>
              <a:t>each</a:t>
            </a:r>
            <a:r>
              <a:rPr sz="1800" spc="195" dirty="0">
                <a:latin typeface="Book Antiqua"/>
                <a:cs typeface="Book Antiqua"/>
              </a:rPr>
              <a:t> </a:t>
            </a:r>
            <a:r>
              <a:rPr sz="1800" spc="-95" dirty="0">
                <a:latin typeface="Book Antiqua"/>
                <a:cs typeface="Book Antiqua"/>
              </a:rPr>
              <a:t>word</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35" dirty="0">
                <a:latin typeface="Book Antiqua"/>
                <a:cs typeface="Book Antiqua"/>
              </a:rPr>
              <a:t>Syntactic </a:t>
            </a:r>
            <a:r>
              <a:rPr sz="1800" spc="-70" dirty="0">
                <a:latin typeface="Book Antiqua"/>
                <a:cs typeface="Book Antiqua"/>
              </a:rPr>
              <a:t>parsing </a:t>
            </a:r>
            <a:r>
              <a:rPr sz="1800" spc="-150" dirty="0">
                <a:latin typeface="Book Antiqua"/>
                <a:cs typeface="Book Antiqua"/>
              </a:rPr>
              <a:t>= </a:t>
            </a:r>
            <a:r>
              <a:rPr sz="1800" spc="-70" dirty="0">
                <a:latin typeface="Book Antiqua"/>
                <a:cs typeface="Book Antiqua"/>
              </a:rPr>
              <a:t>assigning </a:t>
            </a:r>
            <a:r>
              <a:rPr sz="1800" spc="-80" dirty="0">
                <a:latin typeface="Book Antiqua"/>
                <a:cs typeface="Book Antiqua"/>
              </a:rPr>
              <a:t>a </a:t>
            </a:r>
            <a:r>
              <a:rPr sz="1800" spc="-40" dirty="0">
                <a:latin typeface="Book Antiqua"/>
                <a:cs typeface="Book Antiqua"/>
              </a:rPr>
              <a:t>(normally </a:t>
            </a:r>
            <a:r>
              <a:rPr sz="1800" spc="-75" dirty="0">
                <a:latin typeface="Book Antiqua"/>
                <a:cs typeface="Book Antiqua"/>
              </a:rPr>
              <a:t>graph </a:t>
            </a:r>
            <a:r>
              <a:rPr sz="1800" spc="-35" dirty="0">
                <a:latin typeface="Book Antiqua"/>
                <a:cs typeface="Book Antiqua"/>
              </a:rPr>
              <a:t>or </a:t>
            </a:r>
            <a:r>
              <a:rPr sz="1800" dirty="0">
                <a:latin typeface="Book Antiqua"/>
                <a:cs typeface="Book Antiqua"/>
              </a:rPr>
              <a:t>tree) </a:t>
            </a:r>
            <a:r>
              <a:rPr sz="1800" spc="-45" dirty="0">
                <a:latin typeface="Book Antiqua"/>
                <a:cs typeface="Book Antiqua"/>
              </a:rPr>
              <a:t>structure </a:t>
            </a:r>
            <a:r>
              <a:rPr sz="1800" spc="-15" dirty="0">
                <a:latin typeface="Book Antiqua"/>
                <a:cs typeface="Book Antiqua"/>
              </a:rPr>
              <a:t>to </a:t>
            </a:r>
            <a:r>
              <a:rPr sz="1800" spc="-80" dirty="0">
                <a:latin typeface="Book Antiqua"/>
                <a:cs typeface="Book Antiqua"/>
              </a:rPr>
              <a:t>a</a:t>
            </a:r>
            <a:r>
              <a:rPr sz="1800" spc="10" dirty="0">
                <a:latin typeface="Book Antiqua"/>
                <a:cs typeface="Book Antiqua"/>
              </a:rPr>
              <a:t> </a:t>
            </a:r>
            <a:r>
              <a:rPr sz="1800" spc="-35" dirty="0">
                <a:latin typeface="Book Antiqua"/>
                <a:cs typeface="Book Antiqua"/>
              </a:rPr>
              <a:t>sentence</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0" dirty="0">
                <a:latin typeface="Book Antiqua"/>
                <a:cs typeface="Book Antiqua"/>
              </a:rPr>
              <a:t>Chunking </a:t>
            </a:r>
            <a:r>
              <a:rPr sz="1800" spc="-150" dirty="0">
                <a:latin typeface="Book Antiqua"/>
                <a:cs typeface="Book Antiqua"/>
              </a:rPr>
              <a:t>= </a:t>
            </a:r>
            <a:r>
              <a:rPr sz="1800" spc="-75" dirty="0">
                <a:latin typeface="Book Antiqua"/>
                <a:cs typeface="Book Antiqua"/>
              </a:rPr>
              <a:t>shallow </a:t>
            </a:r>
            <a:r>
              <a:rPr sz="1800" spc="-60" dirty="0">
                <a:latin typeface="Book Antiqua"/>
                <a:cs typeface="Book Antiqua"/>
              </a:rPr>
              <a:t>version </a:t>
            </a:r>
            <a:r>
              <a:rPr sz="1800" spc="-35" dirty="0">
                <a:latin typeface="Book Antiqua"/>
                <a:cs typeface="Book Antiqua"/>
              </a:rPr>
              <a:t>of </a:t>
            </a:r>
            <a:r>
              <a:rPr sz="1800" spc="-40" dirty="0">
                <a:latin typeface="Book Antiqua"/>
                <a:cs typeface="Book Antiqua"/>
              </a:rPr>
              <a:t>syntactic</a:t>
            </a:r>
            <a:r>
              <a:rPr sz="1800" spc="80" dirty="0">
                <a:latin typeface="Book Antiqua"/>
                <a:cs typeface="Book Antiqua"/>
              </a:rPr>
              <a:t> </a:t>
            </a:r>
            <a:r>
              <a:rPr sz="1800" spc="-70" dirty="0">
                <a:latin typeface="Book Antiqua"/>
                <a:cs typeface="Book Antiqua"/>
              </a:rPr>
              <a:t>parsing</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80" dirty="0">
                <a:latin typeface="Book Antiqua"/>
                <a:cs typeface="Book Antiqua"/>
              </a:rPr>
              <a:t>Named </a:t>
            </a:r>
            <a:r>
              <a:rPr sz="1800" spc="-40" dirty="0">
                <a:latin typeface="Book Antiqua"/>
                <a:cs typeface="Book Antiqua"/>
              </a:rPr>
              <a:t>entity </a:t>
            </a:r>
            <a:r>
              <a:rPr sz="1800" spc="-35" dirty="0">
                <a:latin typeface="Book Antiqua"/>
                <a:cs typeface="Book Antiqua"/>
              </a:rPr>
              <a:t>recognition </a:t>
            </a:r>
            <a:r>
              <a:rPr sz="1800" spc="-150" dirty="0">
                <a:latin typeface="Book Antiqua"/>
                <a:cs typeface="Book Antiqua"/>
              </a:rPr>
              <a:t>= </a:t>
            </a:r>
            <a:r>
              <a:rPr sz="1800" spc="-55" dirty="0">
                <a:latin typeface="Book Antiqua"/>
                <a:cs typeface="Book Antiqua"/>
              </a:rPr>
              <a:t>identifying </a:t>
            </a:r>
            <a:r>
              <a:rPr sz="1800" spc="-30" dirty="0">
                <a:latin typeface="Book Antiqua"/>
                <a:cs typeface="Book Antiqua"/>
              </a:rPr>
              <a:t>the </a:t>
            </a:r>
            <a:r>
              <a:rPr sz="1800" spc="-55" dirty="0">
                <a:latin typeface="Book Antiqua"/>
                <a:cs typeface="Book Antiqua"/>
              </a:rPr>
              <a:t>proper </a:t>
            </a:r>
            <a:r>
              <a:rPr sz="1800" spc="-60" dirty="0">
                <a:latin typeface="Book Antiqua"/>
                <a:cs typeface="Book Antiqua"/>
              </a:rPr>
              <a:t>nouns </a:t>
            </a:r>
            <a:r>
              <a:rPr sz="1800" spc="-35" dirty="0">
                <a:latin typeface="Book Antiqua"/>
                <a:cs typeface="Book Antiqua"/>
              </a:rPr>
              <a:t>in </a:t>
            </a:r>
            <a:r>
              <a:rPr sz="1800" spc="-80" dirty="0">
                <a:latin typeface="Book Antiqua"/>
                <a:cs typeface="Book Antiqua"/>
              </a:rPr>
              <a:t>a</a:t>
            </a:r>
            <a:r>
              <a:rPr sz="1800" spc="225" dirty="0">
                <a:latin typeface="Book Antiqua"/>
                <a:cs typeface="Book Antiqua"/>
              </a:rPr>
              <a:t> </a:t>
            </a:r>
            <a:r>
              <a:rPr sz="1800" spc="-20" dirty="0">
                <a:latin typeface="Book Antiqua"/>
                <a:cs typeface="Book Antiqua"/>
              </a:rPr>
              <a:t>text</a:t>
            </a:r>
            <a:endParaRPr sz="1800" dirty="0">
              <a:latin typeface="Book Antiqua"/>
              <a:cs typeface="Book Antiqua"/>
            </a:endParaRPr>
          </a:p>
          <a:p>
            <a:pPr marL="12700">
              <a:lnSpc>
                <a:spcPct val="100000"/>
              </a:lnSpc>
              <a:spcBef>
                <a:spcPts val="315"/>
              </a:spcBef>
              <a:tabLst>
                <a:tab pos="312420" algn="l"/>
              </a:tabLst>
            </a:pPr>
            <a:r>
              <a:rPr sz="1800" spc="-35" dirty="0">
                <a:latin typeface="Book Antiqua"/>
                <a:cs typeface="Book Antiqua"/>
              </a:rPr>
              <a:t>-	</a:t>
            </a:r>
            <a:r>
              <a:rPr sz="1800" spc="-155" dirty="0">
                <a:latin typeface="Book Antiqua"/>
                <a:cs typeface="Book Antiqua"/>
              </a:rPr>
              <a:t>. .</a:t>
            </a:r>
            <a:r>
              <a:rPr sz="1800" spc="-145" dirty="0">
                <a:latin typeface="Book Antiqua"/>
                <a:cs typeface="Book Antiqua"/>
              </a:rPr>
              <a:t> </a:t>
            </a:r>
            <a:r>
              <a:rPr sz="1800" spc="-155" dirty="0">
                <a:latin typeface="Book Antiqua"/>
                <a:cs typeface="Book Antiqua"/>
              </a:rPr>
              <a:t>.</a:t>
            </a:r>
            <a:endParaRPr sz="1800" dirty="0">
              <a:latin typeface="Book Antiqua"/>
              <a:cs typeface="Book Antiqua"/>
            </a:endParaRPr>
          </a:p>
        </p:txBody>
      </p:sp>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5"/>
          <p:cNvSpPr/>
          <p:nvPr/>
        </p:nvSpPr>
        <p:spPr>
          <a:xfrm>
            <a:off x="7108149" y="160050"/>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644475" cy="474489"/>
          </a:xfrm>
          <a:prstGeom prst="rect">
            <a:avLst/>
          </a:prstGeom>
        </p:spPr>
        <p:txBody>
          <a:bodyPr vert="horz" wrap="square" lIns="0" tIns="12700" rIns="0" bIns="0" rtlCol="0">
            <a:spAutoFit/>
          </a:bodyPr>
          <a:lstStyle/>
          <a:p>
            <a:pPr marL="12700">
              <a:lnSpc>
                <a:spcPct val="100000"/>
              </a:lnSpc>
              <a:spcBef>
                <a:spcPts val="100"/>
              </a:spcBef>
            </a:pPr>
            <a:r>
              <a:rPr sz="3000" spc="-75" dirty="0">
                <a:solidFill>
                  <a:schemeClr val="tx1"/>
                </a:solidFill>
                <a:latin typeface="+mj-lt"/>
                <a:cs typeface="Arial Narrow"/>
              </a:rPr>
              <a:t>Why </a:t>
            </a:r>
            <a:r>
              <a:rPr sz="3000" spc="-70" dirty="0">
                <a:solidFill>
                  <a:schemeClr val="tx1"/>
                </a:solidFill>
                <a:latin typeface="+mj-lt"/>
                <a:cs typeface="Arial Narrow"/>
              </a:rPr>
              <a:t>do </a:t>
            </a:r>
            <a:r>
              <a:rPr sz="3000" spc="-60" dirty="0">
                <a:solidFill>
                  <a:schemeClr val="tx1"/>
                </a:solidFill>
                <a:latin typeface="+mj-lt"/>
                <a:cs typeface="Arial Narrow"/>
              </a:rPr>
              <a:t>we </a:t>
            </a:r>
            <a:r>
              <a:rPr sz="3000" spc="-70" dirty="0">
                <a:solidFill>
                  <a:schemeClr val="tx1"/>
                </a:solidFill>
                <a:latin typeface="+mj-lt"/>
                <a:cs typeface="Arial Narrow"/>
              </a:rPr>
              <a:t>do</a:t>
            </a:r>
            <a:r>
              <a:rPr sz="3000" spc="160" dirty="0">
                <a:solidFill>
                  <a:schemeClr val="tx1"/>
                </a:solidFill>
                <a:latin typeface="+mj-lt"/>
                <a:cs typeface="Arial Narrow"/>
              </a:rPr>
              <a:t> </a:t>
            </a:r>
            <a:r>
              <a:rPr sz="3000" spc="-15" dirty="0">
                <a:solidFill>
                  <a:schemeClr val="tx1"/>
                </a:solidFill>
                <a:latin typeface="+mj-lt"/>
                <a:cs typeface="Arial Narrow"/>
              </a:rPr>
              <a:t>preprocessing?</a:t>
            </a:r>
            <a:endParaRPr sz="3000" dirty="0">
              <a:solidFill>
                <a:schemeClr val="tx1"/>
              </a:solidFill>
              <a:latin typeface="+mj-lt"/>
              <a:cs typeface="Arial Narrow"/>
            </a:endParaRPr>
          </a:p>
        </p:txBody>
      </p:sp>
      <p:sp>
        <p:nvSpPr>
          <p:cNvPr id="3" name="object 3"/>
          <p:cNvSpPr txBox="1"/>
          <p:nvPr/>
        </p:nvSpPr>
        <p:spPr>
          <a:xfrm>
            <a:off x="541544" y="1162308"/>
            <a:ext cx="8124190" cy="2409825"/>
          </a:xfrm>
          <a:prstGeom prst="rect">
            <a:avLst/>
          </a:prstGeom>
        </p:spPr>
        <p:txBody>
          <a:bodyPr vert="horz" wrap="square" lIns="0" tIns="66675" rIns="0" bIns="0" rtlCol="0">
            <a:spAutoFit/>
          </a:bodyPr>
          <a:lstStyle/>
          <a:p>
            <a:pPr marL="313055" indent="-300990">
              <a:lnSpc>
                <a:spcPct val="100000"/>
              </a:lnSpc>
              <a:spcBef>
                <a:spcPts val="525"/>
              </a:spcBef>
              <a:buChar char="-"/>
              <a:tabLst>
                <a:tab pos="312420" algn="l"/>
                <a:tab pos="313690" algn="l"/>
              </a:tabLst>
            </a:pPr>
            <a:r>
              <a:rPr sz="1800" spc="-45" dirty="0">
                <a:latin typeface="Book Antiqua"/>
                <a:cs typeface="Book Antiqua"/>
              </a:rPr>
              <a:t>Because </a:t>
            </a:r>
            <a:r>
              <a:rPr sz="1800" spc="-40" dirty="0">
                <a:latin typeface="Book Antiqua"/>
                <a:cs typeface="Book Antiqua"/>
              </a:rPr>
              <a:t>later </a:t>
            </a:r>
            <a:r>
              <a:rPr sz="1800" spc="-55" dirty="0">
                <a:latin typeface="Book Antiqua"/>
                <a:cs typeface="Book Antiqua"/>
              </a:rPr>
              <a:t>methods </a:t>
            </a:r>
            <a:r>
              <a:rPr sz="1800" spc="-45" dirty="0">
                <a:latin typeface="Book Antiqua"/>
                <a:cs typeface="Book Antiqua"/>
              </a:rPr>
              <a:t>require </a:t>
            </a:r>
            <a:r>
              <a:rPr sz="1800" spc="-60" dirty="0">
                <a:latin typeface="Book Antiqua"/>
                <a:cs typeface="Book Antiqua"/>
              </a:rPr>
              <a:t>preprocessed </a:t>
            </a:r>
            <a:r>
              <a:rPr sz="1800" spc="-70" dirty="0">
                <a:latin typeface="Book Antiqua"/>
                <a:cs typeface="Book Antiqua"/>
              </a:rPr>
              <a:t>data </a:t>
            </a:r>
            <a:r>
              <a:rPr sz="1800" spc="-80" dirty="0">
                <a:latin typeface="Book Antiqua"/>
                <a:cs typeface="Book Antiqua"/>
              </a:rPr>
              <a:t>as</a:t>
            </a:r>
            <a:r>
              <a:rPr sz="1800" spc="-55" dirty="0">
                <a:latin typeface="Book Antiqua"/>
                <a:cs typeface="Book Antiqua"/>
              </a:rPr>
              <a:t> input</a:t>
            </a:r>
            <a:endParaRPr sz="1800">
              <a:latin typeface="Book Antiqua"/>
              <a:cs typeface="Book Antiqua"/>
            </a:endParaRPr>
          </a:p>
          <a:p>
            <a:pPr marL="770255" lvl="1" indent="-285115">
              <a:lnSpc>
                <a:spcPct val="100000"/>
              </a:lnSpc>
              <a:spcBef>
                <a:spcPts val="330"/>
              </a:spcBef>
              <a:buChar char="-"/>
              <a:tabLst>
                <a:tab pos="769620" algn="l"/>
                <a:tab pos="770890" algn="l"/>
              </a:tabLst>
            </a:pPr>
            <a:r>
              <a:rPr sz="1400" spc="-40" dirty="0">
                <a:latin typeface="Book Antiqua"/>
                <a:cs typeface="Book Antiqua"/>
              </a:rPr>
              <a:t>Counting</a:t>
            </a:r>
            <a:r>
              <a:rPr sz="1400" dirty="0">
                <a:latin typeface="Book Antiqua"/>
                <a:cs typeface="Book Antiqua"/>
              </a:rPr>
              <a:t> </a:t>
            </a:r>
            <a:r>
              <a:rPr sz="1400" spc="-75" dirty="0">
                <a:latin typeface="Book Antiqua"/>
                <a:cs typeface="Book Antiqua"/>
              </a:rPr>
              <a:t>words</a:t>
            </a:r>
            <a:r>
              <a:rPr sz="1400" dirty="0">
                <a:latin typeface="Book Antiqua"/>
                <a:cs typeface="Book Antiqua"/>
              </a:rPr>
              <a:t> </a:t>
            </a:r>
            <a:r>
              <a:rPr sz="1400" spc="-40" dirty="0">
                <a:latin typeface="Book Antiqua"/>
                <a:cs typeface="Book Antiqua"/>
              </a:rPr>
              <a:t>requires</a:t>
            </a:r>
            <a:r>
              <a:rPr sz="1400" dirty="0">
                <a:latin typeface="Book Antiqua"/>
                <a:cs typeface="Book Antiqua"/>
              </a:rPr>
              <a:t> </a:t>
            </a:r>
            <a:r>
              <a:rPr sz="1400" spc="-60" dirty="0">
                <a:latin typeface="Book Antiqua"/>
                <a:cs typeface="Book Antiqua"/>
              </a:rPr>
              <a:t>having</a:t>
            </a:r>
            <a:r>
              <a:rPr sz="1400" spc="5" dirty="0">
                <a:latin typeface="Book Antiqua"/>
                <a:cs typeface="Book Antiqua"/>
              </a:rPr>
              <a:t> </a:t>
            </a:r>
            <a:r>
              <a:rPr sz="1400" spc="-60" dirty="0">
                <a:latin typeface="Book Antiqua"/>
                <a:cs typeface="Book Antiqua"/>
              </a:rPr>
              <a:t>already</a:t>
            </a:r>
            <a:r>
              <a:rPr sz="1400" dirty="0">
                <a:latin typeface="Book Antiqua"/>
                <a:cs typeface="Book Antiqua"/>
              </a:rPr>
              <a:t> </a:t>
            </a:r>
            <a:r>
              <a:rPr sz="1400" spc="-40" dirty="0">
                <a:latin typeface="Book Antiqua"/>
                <a:cs typeface="Book Antiqua"/>
              </a:rPr>
              <a:t>identified</a:t>
            </a:r>
            <a:r>
              <a:rPr sz="1400" dirty="0">
                <a:latin typeface="Book Antiqua"/>
                <a:cs typeface="Book Antiqua"/>
              </a:rPr>
              <a:t> </a:t>
            </a:r>
            <a:r>
              <a:rPr sz="1400" spc="-25" dirty="0">
                <a:latin typeface="Book Antiqua"/>
                <a:cs typeface="Book Antiqua"/>
              </a:rPr>
              <a:t>the</a:t>
            </a:r>
            <a:r>
              <a:rPr sz="1400" spc="5" dirty="0">
                <a:latin typeface="Book Antiqua"/>
                <a:cs typeface="Book Antiqua"/>
              </a:rPr>
              <a:t> </a:t>
            </a:r>
            <a:r>
              <a:rPr sz="1400" spc="-75" dirty="0">
                <a:latin typeface="Book Antiqua"/>
                <a:cs typeface="Book Antiqua"/>
              </a:rPr>
              <a:t>words</a:t>
            </a:r>
            <a:r>
              <a:rPr sz="1400" dirty="0">
                <a:latin typeface="Book Antiqua"/>
                <a:cs typeface="Book Antiqua"/>
              </a:rPr>
              <a:t> </a:t>
            </a:r>
            <a:r>
              <a:rPr sz="1400" spc="-25" dirty="0">
                <a:latin typeface="Book Antiqua"/>
                <a:cs typeface="Book Antiqua"/>
              </a:rPr>
              <a:t>of</a:t>
            </a:r>
            <a:r>
              <a:rPr sz="1400" dirty="0">
                <a:latin typeface="Book Antiqua"/>
                <a:cs typeface="Book Antiqua"/>
              </a:rPr>
              <a:t> </a:t>
            </a:r>
            <a:r>
              <a:rPr sz="1400" spc="-65" dirty="0">
                <a:latin typeface="Book Antiqua"/>
                <a:cs typeface="Book Antiqua"/>
              </a:rPr>
              <a:t>a</a:t>
            </a:r>
            <a:r>
              <a:rPr sz="1400" dirty="0">
                <a:latin typeface="Book Antiqua"/>
                <a:cs typeface="Book Antiqua"/>
              </a:rPr>
              <a:t> </a:t>
            </a:r>
            <a:r>
              <a:rPr sz="1400" spc="-15" dirty="0">
                <a:latin typeface="Book Antiqua"/>
                <a:cs typeface="Book Antiqua"/>
              </a:rPr>
              <a:t>text</a:t>
            </a:r>
            <a:endParaRPr sz="1400">
              <a:latin typeface="Book Antiqua"/>
              <a:cs typeface="Book Antiqua"/>
            </a:endParaRPr>
          </a:p>
          <a:p>
            <a:pPr marL="770255" lvl="1" indent="-285115">
              <a:lnSpc>
                <a:spcPct val="100000"/>
              </a:lnSpc>
              <a:spcBef>
                <a:spcPts val="270"/>
              </a:spcBef>
              <a:buChar char="-"/>
              <a:tabLst>
                <a:tab pos="769620" algn="l"/>
                <a:tab pos="770890" algn="l"/>
              </a:tabLst>
            </a:pPr>
            <a:r>
              <a:rPr sz="1400" spc="-60" dirty="0">
                <a:latin typeface="Book Antiqua"/>
                <a:cs typeface="Book Antiqua"/>
              </a:rPr>
              <a:t>Knowing </a:t>
            </a:r>
            <a:r>
              <a:rPr sz="1400" spc="-25" dirty="0">
                <a:latin typeface="Book Antiqua"/>
                <a:cs typeface="Book Antiqua"/>
              </a:rPr>
              <a:t>the </a:t>
            </a:r>
            <a:r>
              <a:rPr sz="1400" spc="-15" dirty="0">
                <a:latin typeface="Book Antiqua"/>
                <a:cs typeface="Book Antiqua"/>
              </a:rPr>
              <a:t>POS </a:t>
            </a:r>
            <a:r>
              <a:rPr sz="1400" spc="-25" dirty="0">
                <a:latin typeface="Book Antiqua"/>
                <a:cs typeface="Book Antiqua"/>
              </a:rPr>
              <a:t>of </a:t>
            </a:r>
            <a:r>
              <a:rPr sz="1400" spc="-65" dirty="0">
                <a:latin typeface="Book Antiqua"/>
                <a:cs typeface="Book Antiqua"/>
              </a:rPr>
              <a:t>a </a:t>
            </a:r>
            <a:r>
              <a:rPr sz="1400" spc="-75" dirty="0">
                <a:latin typeface="Book Antiqua"/>
                <a:cs typeface="Book Antiqua"/>
              </a:rPr>
              <a:t>word </a:t>
            </a:r>
            <a:r>
              <a:rPr sz="1400" spc="-45" dirty="0">
                <a:latin typeface="Book Antiqua"/>
                <a:cs typeface="Book Antiqua"/>
              </a:rPr>
              <a:t>might help </a:t>
            </a:r>
            <a:r>
              <a:rPr sz="1400" spc="-70" dirty="0">
                <a:latin typeface="Book Antiqua"/>
                <a:cs typeface="Book Antiqua"/>
              </a:rPr>
              <a:t>us </a:t>
            </a:r>
            <a:r>
              <a:rPr sz="1400" spc="-30" dirty="0">
                <a:latin typeface="Book Antiqua"/>
                <a:cs typeface="Book Antiqua"/>
              </a:rPr>
              <a:t>in </a:t>
            </a:r>
            <a:r>
              <a:rPr sz="1400" spc="-60" dirty="0">
                <a:latin typeface="Book Antiqua"/>
                <a:cs typeface="Book Antiqua"/>
              </a:rPr>
              <a:t>knowing </a:t>
            </a:r>
            <a:r>
              <a:rPr sz="1400" spc="-45" dirty="0">
                <a:latin typeface="Book Antiqua"/>
                <a:cs typeface="Book Antiqua"/>
              </a:rPr>
              <a:t>whether </a:t>
            </a:r>
            <a:r>
              <a:rPr sz="1400" spc="-15" dirty="0">
                <a:latin typeface="Book Antiqua"/>
                <a:cs typeface="Book Antiqua"/>
              </a:rPr>
              <a:t>it </a:t>
            </a:r>
            <a:r>
              <a:rPr sz="1400" spc="-45" dirty="0">
                <a:latin typeface="Book Antiqua"/>
                <a:cs typeface="Book Antiqua"/>
              </a:rPr>
              <a:t>is </a:t>
            </a:r>
            <a:r>
              <a:rPr sz="1400" spc="-35" dirty="0">
                <a:latin typeface="Book Antiqua"/>
                <a:cs typeface="Book Antiqua"/>
              </a:rPr>
              <a:t>important </a:t>
            </a:r>
            <a:r>
              <a:rPr sz="1400" spc="-30" dirty="0">
                <a:latin typeface="Book Antiqua"/>
                <a:cs typeface="Book Antiqua"/>
              </a:rPr>
              <a:t>(modal </a:t>
            </a:r>
            <a:r>
              <a:rPr sz="1400" i="1" spc="20" dirty="0">
                <a:latin typeface="Book Antiqua"/>
                <a:cs typeface="Book Antiqua"/>
              </a:rPr>
              <a:t>can</a:t>
            </a:r>
            <a:r>
              <a:rPr sz="1400" i="1" spc="190" dirty="0">
                <a:latin typeface="Book Antiqua"/>
                <a:cs typeface="Book Antiqua"/>
              </a:rPr>
              <a:t> </a:t>
            </a:r>
            <a:r>
              <a:rPr sz="1400" spc="-90" dirty="0">
                <a:latin typeface="Book Antiqua"/>
                <a:cs typeface="Book Antiqua"/>
              </a:rPr>
              <a:t>vs </a:t>
            </a:r>
            <a:r>
              <a:rPr sz="1400" spc="-40" dirty="0">
                <a:latin typeface="Book Antiqua"/>
                <a:cs typeface="Book Antiqua"/>
              </a:rPr>
              <a:t>noun</a:t>
            </a:r>
            <a:endParaRPr sz="1400">
              <a:latin typeface="Book Antiqua"/>
              <a:cs typeface="Book Antiqua"/>
            </a:endParaRPr>
          </a:p>
          <a:p>
            <a:pPr marL="770255">
              <a:lnSpc>
                <a:spcPct val="100000"/>
              </a:lnSpc>
              <a:spcBef>
                <a:spcPts val="270"/>
              </a:spcBef>
            </a:pPr>
            <a:r>
              <a:rPr sz="1400" i="1" spc="35" dirty="0">
                <a:latin typeface="Book Antiqua"/>
                <a:cs typeface="Book Antiqua"/>
              </a:rPr>
              <a:t>can</a:t>
            </a:r>
            <a:r>
              <a:rPr sz="1400" spc="35" dirty="0">
                <a:latin typeface="Book Antiqua"/>
                <a:cs typeface="Book Antiqua"/>
              </a:rPr>
              <a:t>)</a:t>
            </a:r>
            <a:endParaRPr sz="1400">
              <a:latin typeface="Book Antiqua"/>
              <a:cs typeface="Book Antiqua"/>
            </a:endParaRPr>
          </a:p>
          <a:p>
            <a:pPr marL="313055" indent="-300990">
              <a:lnSpc>
                <a:spcPct val="100000"/>
              </a:lnSpc>
              <a:spcBef>
                <a:spcPts val="254"/>
              </a:spcBef>
              <a:buChar char="-"/>
              <a:tabLst>
                <a:tab pos="312420" algn="l"/>
                <a:tab pos="313690" algn="l"/>
              </a:tabLst>
            </a:pPr>
            <a:r>
              <a:rPr sz="1800" spc="-45" dirty="0">
                <a:latin typeface="Book Antiqua"/>
                <a:cs typeface="Book Antiqua"/>
              </a:rPr>
              <a:t>Because </a:t>
            </a:r>
            <a:r>
              <a:rPr sz="1800" spc="-120" dirty="0">
                <a:latin typeface="Book Antiqua"/>
                <a:cs typeface="Book Antiqua"/>
              </a:rPr>
              <a:t>we </a:t>
            </a:r>
            <a:r>
              <a:rPr sz="1800" spc="-70" dirty="0">
                <a:latin typeface="Book Antiqua"/>
                <a:cs typeface="Book Antiqua"/>
              </a:rPr>
              <a:t>gain </a:t>
            </a:r>
            <a:r>
              <a:rPr sz="1800" spc="-35" dirty="0">
                <a:latin typeface="Book Antiqua"/>
                <a:cs typeface="Book Antiqua"/>
              </a:rPr>
              <a:t>intuition </a:t>
            </a:r>
            <a:r>
              <a:rPr sz="1800" spc="-50" dirty="0">
                <a:latin typeface="Book Antiqua"/>
                <a:cs typeface="Book Antiqua"/>
              </a:rPr>
              <a:t>about </a:t>
            </a:r>
            <a:r>
              <a:rPr sz="1800" spc="-55" dirty="0">
                <a:latin typeface="Book Antiqua"/>
                <a:cs typeface="Book Antiqua"/>
              </a:rPr>
              <a:t>our</a:t>
            </a:r>
            <a:r>
              <a:rPr sz="1800" spc="-10" dirty="0">
                <a:latin typeface="Book Antiqua"/>
                <a:cs typeface="Book Antiqua"/>
              </a:rPr>
              <a:t> </a:t>
            </a:r>
            <a:r>
              <a:rPr sz="1800" spc="-70" dirty="0">
                <a:latin typeface="Book Antiqua"/>
                <a:cs typeface="Book Antiqua"/>
              </a:rPr>
              <a:t>data</a:t>
            </a:r>
            <a:endParaRPr sz="1800">
              <a:latin typeface="Book Antiqua"/>
              <a:cs typeface="Book Antiqua"/>
            </a:endParaRPr>
          </a:p>
          <a:p>
            <a:pPr marL="770255" lvl="1" indent="-285115">
              <a:lnSpc>
                <a:spcPct val="100000"/>
              </a:lnSpc>
              <a:spcBef>
                <a:spcPts val="330"/>
              </a:spcBef>
              <a:buChar char="-"/>
              <a:tabLst>
                <a:tab pos="769620" algn="l"/>
                <a:tab pos="770890" algn="l"/>
              </a:tabLst>
            </a:pPr>
            <a:r>
              <a:rPr sz="1400" dirty="0">
                <a:latin typeface="Book Antiqua"/>
                <a:cs typeface="Book Antiqua"/>
              </a:rPr>
              <a:t>It </a:t>
            </a:r>
            <a:r>
              <a:rPr sz="1400" spc="-30" dirty="0">
                <a:latin typeface="Book Antiqua"/>
                <a:cs typeface="Book Antiqua"/>
              </a:rPr>
              <a:t>forces </a:t>
            </a:r>
            <a:r>
              <a:rPr sz="1400" spc="-70" dirty="0">
                <a:latin typeface="Book Antiqua"/>
                <a:cs typeface="Book Antiqua"/>
              </a:rPr>
              <a:t>us </a:t>
            </a:r>
            <a:r>
              <a:rPr sz="1400" spc="-15" dirty="0">
                <a:latin typeface="Book Antiqua"/>
                <a:cs typeface="Book Antiqua"/>
              </a:rPr>
              <a:t>to </a:t>
            </a:r>
            <a:r>
              <a:rPr sz="1400" spc="-35" dirty="0">
                <a:latin typeface="Book Antiqua"/>
                <a:cs typeface="Book Antiqua"/>
              </a:rPr>
              <a:t>look </a:t>
            </a:r>
            <a:r>
              <a:rPr sz="1400" spc="-30" dirty="0">
                <a:latin typeface="Book Antiqua"/>
                <a:cs typeface="Book Antiqua"/>
              </a:rPr>
              <a:t>at </a:t>
            </a:r>
            <a:r>
              <a:rPr sz="1400" spc="-25" dirty="0">
                <a:latin typeface="Book Antiqua"/>
                <a:cs typeface="Book Antiqua"/>
              </a:rPr>
              <a:t>the</a:t>
            </a:r>
            <a:r>
              <a:rPr sz="1400" spc="175" dirty="0">
                <a:latin typeface="Book Antiqua"/>
                <a:cs typeface="Book Antiqua"/>
              </a:rPr>
              <a:t> </a:t>
            </a:r>
            <a:r>
              <a:rPr sz="1400" spc="-55" dirty="0">
                <a:latin typeface="Book Antiqua"/>
                <a:cs typeface="Book Antiqua"/>
              </a:rPr>
              <a:t>data</a:t>
            </a:r>
            <a:endParaRPr sz="1400">
              <a:latin typeface="Book Antiqua"/>
              <a:cs typeface="Book Antiqua"/>
            </a:endParaRPr>
          </a:p>
          <a:p>
            <a:pPr marL="770255" lvl="1" indent="-285115">
              <a:lnSpc>
                <a:spcPct val="100000"/>
              </a:lnSpc>
              <a:spcBef>
                <a:spcPts val="270"/>
              </a:spcBef>
              <a:buChar char="-"/>
              <a:tabLst>
                <a:tab pos="769620" algn="l"/>
                <a:tab pos="770890" algn="l"/>
              </a:tabLst>
            </a:pPr>
            <a:r>
              <a:rPr sz="1400" spc="-20" dirty="0">
                <a:latin typeface="Book Antiqua"/>
                <a:cs typeface="Book Antiqua"/>
              </a:rPr>
              <a:t>Often </a:t>
            </a:r>
            <a:r>
              <a:rPr sz="1400" spc="-50" dirty="0">
                <a:latin typeface="Book Antiqua"/>
                <a:cs typeface="Book Antiqua"/>
              </a:rPr>
              <a:t>coupled </a:t>
            </a:r>
            <a:r>
              <a:rPr sz="1400" spc="-55" dirty="0">
                <a:latin typeface="Book Antiqua"/>
                <a:cs typeface="Book Antiqua"/>
              </a:rPr>
              <a:t>with </a:t>
            </a:r>
            <a:r>
              <a:rPr sz="1400" spc="-40" dirty="0">
                <a:latin typeface="Book Antiqua"/>
                <a:cs typeface="Book Antiqua"/>
              </a:rPr>
              <a:t>exploratory </a:t>
            </a:r>
            <a:r>
              <a:rPr sz="1400" spc="-55" dirty="0">
                <a:latin typeface="Book Antiqua"/>
                <a:cs typeface="Book Antiqua"/>
              </a:rPr>
              <a:t>data analysis</a:t>
            </a:r>
            <a:r>
              <a:rPr sz="1400" spc="220" dirty="0">
                <a:latin typeface="Book Antiqua"/>
                <a:cs typeface="Book Antiqua"/>
              </a:rPr>
              <a:t> </a:t>
            </a:r>
            <a:r>
              <a:rPr sz="1400" spc="10" dirty="0">
                <a:latin typeface="Book Antiqua"/>
                <a:cs typeface="Book Antiqua"/>
              </a:rPr>
              <a:t>(EDA)</a:t>
            </a:r>
            <a:endParaRPr sz="1400">
              <a:latin typeface="Book Antiqua"/>
              <a:cs typeface="Book Antiqua"/>
            </a:endParaRPr>
          </a:p>
          <a:p>
            <a:pPr marL="770255" marR="144780" lvl="1" indent="-284480">
              <a:lnSpc>
                <a:spcPct val="116100"/>
              </a:lnSpc>
              <a:buChar char="-"/>
              <a:tabLst>
                <a:tab pos="769620" algn="l"/>
                <a:tab pos="770890" algn="l"/>
              </a:tabLst>
            </a:pPr>
            <a:r>
              <a:rPr sz="1400" spc="-25" dirty="0">
                <a:latin typeface="Book Antiqua"/>
                <a:cs typeface="Book Antiqua"/>
              </a:rPr>
              <a:t>We </a:t>
            </a:r>
            <a:r>
              <a:rPr sz="1400" spc="-45" dirty="0">
                <a:latin typeface="Book Antiqua"/>
                <a:cs typeface="Book Antiqua"/>
              </a:rPr>
              <a:t>might find </a:t>
            </a:r>
            <a:r>
              <a:rPr sz="1400" spc="-35" dirty="0">
                <a:latin typeface="Book Antiqua"/>
                <a:cs typeface="Book Antiqua"/>
              </a:rPr>
              <a:t>out </a:t>
            </a:r>
            <a:r>
              <a:rPr sz="1400" spc="-25" dirty="0">
                <a:latin typeface="Book Antiqua"/>
                <a:cs typeface="Book Antiqua"/>
              </a:rPr>
              <a:t>that </a:t>
            </a:r>
            <a:r>
              <a:rPr sz="1400" spc="-40" dirty="0">
                <a:latin typeface="Book Antiqua"/>
                <a:cs typeface="Book Antiqua"/>
              </a:rPr>
              <a:t>all </a:t>
            </a:r>
            <a:r>
              <a:rPr sz="1400" spc="-25" dirty="0">
                <a:latin typeface="Book Antiqua"/>
                <a:cs typeface="Book Antiqua"/>
              </a:rPr>
              <a:t>the </a:t>
            </a:r>
            <a:r>
              <a:rPr sz="1400" spc="-65" dirty="0">
                <a:latin typeface="Book Antiqua"/>
                <a:cs typeface="Book Antiqua"/>
              </a:rPr>
              <a:t>reviews </a:t>
            </a:r>
            <a:r>
              <a:rPr sz="1400" spc="-40" dirty="0">
                <a:latin typeface="Book Antiqua"/>
                <a:cs typeface="Book Antiqua"/>
              </a:rPr>
              <a:t>are exactly </a:t>
            </a:r>
            <a:r>
              <a:rPr sz="1400" spc="15" dirty="0">
                <a:latin typeface="Book Antiqua"/>
                <a:cs typeface="Book Antiqua"/>
              </a:rPr>
              <a:t>500 </a:t>
            </a:r>
            <a:r>
              <a:rPr sz="1400" spc="-30" dirty="0">
                <a:latin typeface="Book Antiqua"/>
                <a:cs typeface="Book Antiqua"/>
              </a:rPr>
              <a:t>characters </a:t>
            </a:r>
            <a:r>
              <a:rPr sz="1400" spc="-45" dirty="0">
                <a:latin typeface="Book Antiqua"/>
                <a:cs typeface="Book Antiqua"/>
              </a:rPr>
              <a:t>long, </a:t>
            </a:r>
            <a:r>
              <a:rPr sz="1400" spc="-50" dirty="0">
                <a:latin typeface="Book Antiqua"/>
                <a:cs typeface="Book Antiqua"/>
              </a:rPr>
              <a:t>which </a:t>
            </a:r>
            <a:r>
              <a:rPr sz="1400" spc="-60" dirty="0">
                <a:latin typeface="Book Antiqua"/>
                <a:cs typeface="Book Antiqua"/>
              </a:rPr>
              <a:t>suggests </a:t>
            </a:r>
            <a:r>
              <a:rPr sz="1400" spc="-45" dirty="0">
                <a:latin typeface="Book Antiqua"/>
                <a:cs typeface="Book Antiqua"/>
              </a:rPr>
              <a:t>some </a:t>
            </a:r>
            <a:r>
              <a:rPr sz="1400" spc="-65" dirty="0">
                <a:latin typeface="Book Antiqua"/>
                <a:cs typeface="Book Antiqua"/>
              </a:rPr>
              <a:t>have  </a:t>
            </a:r>
            <a:r>
              <a:rPr sz="1400" spc="-30" dirty="0">
                <a:latin typeface="Book Antiqua"/>
                <a:cs typeface="Book Antiqua"/>
              </a:rPr>
              <a:t>been</a:t>
            </a:r>
            <a:r>
              <a:rPr sz="1400" spc="-5" dirty="0">
                <a:latin typeface="Book Antiqua"/>
                <a:cs typeface="Book Antiqua"/>
              </a:rPr>
              <a:t> </a:t>
            </a:r>
            <a:r>
              <a:rPr sz="1400" spc="-45" dirty="0">
                <a:latin typeface="Book Antiqua"/>
                <a:cs typeface="Book Antiqua"/>
              </a:rPr>
              <a:t>truncated.</a:t>
            </a:r>
            <a:endParaRPr sz="1400">
              <a:latin typeface="Book Antiqua"/>
              <a:cs typeface="Book Antiqua"/>
            </a:endParaRPr>
          </a:p>
        </p:txBody>
      </p:sp>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5"/>
          <p:cNvSpPr/>
          <p:nvPr/>
        </p:nvSpPr>
        <p:spPr>
          <a:xfrm>
            <a:off x="7108149" y="160050"/>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120476" cy="474489"/>
          </a:xfrm>
          <a:prstGeom prst="rect">
            <a:avLst/>
          </a:prstGeom>
        </p:spPr>
        <p:txBody>
          <a:bodyPr vert="horz" wrap="square" lIns="0" tIns="12700" rIns="0" bIns="0" rtlCol="0">
            <a:spAutoFit/>
          </a:bodyPr>
          <a:lstStyle/>
          <a:p>
            <a:pPr marL="12700">
              <a:lnSpc>
                <a:spcPct val="100000"/>
              </a:lnSpc>
              <a:spcBef>
                <a:spcPts val="100"/>
              </a:spcBef>
            </a:pPr>
            <a:r>
              <a:rPr sz="3000" spc="25" dirty="0">
                <a:solidFill>
                  <a:schemeClr val="tx1"/>
                </a:solidFill>
                <a:latin typeface="+mj-lt"/>
                <a:cs typeface="Arial" panose="020B0604020202020204" pitchFamily="34" charset="0"/>
              </a:rPr>
              <a:t>Introductions</a:t>
            </a:r>
            <a:endParaRPr sz="3000" dirty="0">
              <a:solidFill>
                <a:schemeClr val="tx1"/>
              </a:solidFill>
              <a:latin typeface="+mj-lt"/>
              <a:cs typeface="Arial" panose="020B0604020202020204" pitchFamily="34" charset="0"/>
            </a:endParaRPr>
          </a:p>
        </p:txBody>
      </p:sp>
      <p:sp>
        <p:nvSpPr>
          <p:cNvPr id="3" name="object 3"/>
          <p:cNvSpPr txBox="1"/>
          <p:nvPr/>
        </p:nvSpPr>
        <p:spPr>
          <a:xfrm>
            <a:off x="533400" y="1504950"/>
            <a:ext cx="6087856" cy="1989646"/>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30" dirty="0" smtClean="0">
                <a:latin typeface="Book Antiqua"/>
                <a:cs typeface="Book Antiqua"/>
              </a:rPr>
              <a:t>Instructor</a:t>
            </a:r>
            <a:endParaRPr lang="en-US" sz="1800" spc="-30" dirty="0" smtClean="0">
              <a:latin typeface="Book Antiqua"/>
              <a:cs typeface="Book Antiqua"/>
            </a:endParaRPr>
          </a:p>
          <a:p>
            <a:pPr marL="313055" indent="-300990">
              <a:lnSpc>
                <a:spcPct val="100000"/>
              </a:lnSpc>
              <a:spcBef>
                <a:spcPts val="414"/>
              </a:spcBef>
              <a:buChar char="-"/>
              <a:tabLst>
                <a:tab pos="312420" algn="l"/>
                <a:tab pos="313690" algn="l"/>
              </a:tabLst>
            </a:pP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45" dirty="0" smtClean="0">
                <a:latin typeface="Book Antiqua"/>
                <a:cs typeface="Book Antiqua"/>
              </a:rPr>
              <a:t>Participants</a:t>
            </a:r>
            <a:r>
              <a:rPr lang="en-US" sz="1800" spc="-45" dirty="0" smtClean="0">
                <a:latin typeface="Book Antiqua"/>
                <a:cs typeface="Book Antiqua"/>
              </a:rPr>
              <a:t> (breakouts)</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55" dirty="0">
                <a:latin typeface="Book Antiqua"/>
                <a:cs typeface="Book Antiqua"/>
              </a:rPr>
              <a:t>Name</a:t>
            </a:r>
            <a:endParaRPr sz="1400" dirty="0">
              <a:latin typeface="Book Antiqua"/>
              <a:cs typeface="Book Antiqua"/>
            </a:endParaRPr>
          </a:p>
          <a:p>
            <a:pPr marL="770255" lvl="1" indent="-285115">
              <a:lnSpc>
                <a:spcPct val="100000"/>
              </a:lnSpc>
              <a:spcBef>
                <a:spcPts val="270"/>
              </a:spcBef>
              <a:buChar char="-"/>
              <a:tabLst>
                <a:tab pos="769620" algn="l"/>
                <a:tab pos="770890" algn="l"/>
              </a:tabLst>
            </a:pPr>
            <a:r>
              <a:rPr sz="1400" spc="-35" dirty="0">
                <a:latin typeface="Book Antiqua"/>
                <a:cs typeface="Book Antiqua"/>
              </a:rPr>
              <a:t>Affiliation</a:t>
            </a:r>
            <a:endParaRPr sz="1400" dirty="0">
              <a:latin typeface="Book Antiqua"/>
              <a:cs typeface="Book Antiqua"/>
            </a:endParaRPr>
          </a:p>
          <a:p>
            <a:pPr marL="770255" lvl="1" indent="-285115">
              <a:lnSpc>
                <a:spcPct val="100000"/>
              </a:lnSpc>
              <a:spcBef>
                <a:spcPts val="270"/>
              </a:spcBef>
              <a:buChar char="-"/>
              <a:tabLst>
                <a:tab pos="769620" algn="l"/>
                <a:tab pos="770890" algn="l"/>
              </a:tabLst>
            </a:pPr>
            <a:r>
              <a:rPr sz="1400" spc="-85" dirty="0">
                <a:latin typeface="Book Antiqua"/>
                <a:cs typeface="Book Antiqua"/>
              </a:rPr>
              <a:t>Any </a:t>
            </a:r>
            <a:r>
              <a:rPr sz="1400" spc="-45" dirty="0">
                <a:latin typeface="Book Antiqua"/>
                <a:cs typeface="Book Antiqua"/>
              </a:rPr>
              <a:t>immediate </a:t>
            </a:r>
            <a:r>
              <a:rPr sz="1400" spc="-25" dirty="0">
                <a:latin typeface="Book Antiqua"/>
                <a:cs typeface="Book Antiqua"/>
              </a:rPr>
              <a:t>projects or </a:t>
            </a:r>
            <a:r>
              <a:rPr sz="1400" spc="-55" dirty="0">
                <a:latin typeface="Book Antiqua"/>
                <a:cs typeface="Book Antiqua"/>
              </a:rPr>
              <a:t>use</a:t>
            </a:r>
            <a:r>
              <a:rPr sz="1400" spc="-105" dirty="0">
                <a:latin typeface="Book Antiqua"/>
                <a:cs typeface="Book Antiqua"/>
              </a:rPr>
              <a:t> </a:t>
            </a:r>
            <a:r>
              <a:rPr sz="1400" spc="-60" dirty="0">
                <a:latin typeface="Book Antiqua"/>
                <a:cs typeface="Book Antiqua"/>
              </a:rPr>
              <a:t>cases?</a:t>
            </a:r>
            <a:r>
              <a:rPr lang="en-US" sz="1400" spc="-60" dirty="0">
                <a:latin typeface="Book Antiqua"/>
                <a:cs typeface="Book Antiqua"/>
              </a:rPr>
              <a:t> (Briefly)</a:t>
            </a:r>
          </a:p>
          <a:p>
            <a:pPr marL="770255" lvl="1" indent="-285115">
              <a:lnSpc>
                <a:spcPct val="100000"/>
              </a:lnSpc>
              <a:spcBef>
                <a:spcPts val="270"/>
              </a:spcBef>
              <a:buChar char="-"/>
              <a:tabLst>
                <a:tab pos="769620" algn="l"/>
                <a:tab pos="770890" algn="l"/>
              </a:tabLst>
            </a:pPr>
            <a:r>
              <a:rPr lang="en-US" sz="1400" spc="-60" dirty="0">
                <a:latin typeface="Book Antiqua"/>
                <a:cs typeface="Book Antiqua"/>
              </a:rPr>
              <a:t>Familiarity with </a:t>
            </a:r>
            <a:r>
              <a:rPr lang="en-US" sz="1400" spc="-60" dirty="0" smtClean="0">
                <a:latin typeface="Book Antiqua"/>
                <a:cs typeface="Book Antiqua"/>
              </a:rPr>
              <a:t>Python? </a:t>
            </a:r>
            <a:r>
              <a:rPr lang="en-US" sz="1400" spc="-60" dirty="0">
                <a:latin typeface="Book Antiqua"/>
                <a:cs typeface="Book Antiqua"/>
              </a:rPr>
              <a:t>(Beginner, Intermediate, Advanced)</a:t>
            </a:r>
            <a:endParaRPr sz="1400" dirty="0">
              <a:latin typeface="Book Antiqua"/>
              <a:cs typeface="Book Antiqu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4644475" cy="474489"/>
          </a:xfrm>
          <a:prstGeom prst="rect">
            <a:avLst/>
          </a:prstGeom>
        </p:spPr>
        <p:txBody>
          <a:bodyPr vert="horz" wrap="square" lIns="0" tIns="12700" rIns="0" bIns="0" rtlCol="0">
            <a:spAutoFit/>
          </a:bodyPr>
          <a:lstStyle/>
          <a:p>
            <a:pPr marL="12700">
              <a:lnSpc>
                <a:spcPct val="100000"/>
              </a:lnSpc>
              <a:spcBef>
                <a:spcPts val="100"/>
              </a:spcBef>
            </a:pPr>
            <a:r>
              <a:rPr lang="en-US" sz="3000" spc="-75" dirty="0" smtClean="0">
                <a:solidFill>
                  <a:schemeClr val="tx1"/>
                </a:solidFill>
                <a:latin typeface="+mj-lt"/>
                <a:cs typeface="Arial Narrow"/>
              </a:rPr>
              <a:t>Tokenization</a:t>
            </a:r>
            <a:endParaRPr sz="3000" dirty="0">
              <a:solidFill>
                <a:schemeClr val="tx1"/>
              </a:solidFill>
              <a:latin typeface="+mj-lt"/>
              <a:cs typeface="Arial Narrow"/>
            </a:endParaRPr>
          </a:p>
        </p:txBody>
      </p:sp>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5"/>
          <p:cNvSpPr/>
          <p:nvPr/>
        </p:nvSpPr>
        <p:spPr>
          <a:xfrm>
            <a:off x="7108149" y="160050"/>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pic>
        <p:nvPicPr>
          <p:cNvPr id="7" name="Picture 6"/>
          <p:cNvPicPr>
            <a:picLocks noChangeAspect="1"/>
          </p:cNvPicPr>
          <p:nvPr/>
        </p:nvPicPr>
        <p:blipFill>
          <a:blip r:embed="rId2"/>
          <a:stretch>
            <a:fillRect/>
          </a:stretch>
        </p:blipFill>
        <p:spPr>
          <a:xfrm>
            <a:off x="1621749" y="1047750"/>
            <a:ext cx="5486400" cy="3919756"/>
          </a:xfrm>
          <a:prstGeom prst="rect">
            <a:avLst/>
          </a:prstGeom>
        </p:spPr>
      </p:pic>
    </p:spTree>
    <p:extLst>
      <p:ext uri="{BB962C8B-B14F-4D97-AF65-F5344CB8AC3E}">
        <p14:creationId xmlns:p14="http://schemas.microsoft.com/office/powerpoint/2010/main" val="51100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898265" cy="482600"/>
          </a:xfrm>
          <a:prstGeom prst="rect">
            <a:avLst/>
          </a:prstGeom>
        </p:spPr>
        <p:txBody>
          <a:bodyPr vert="horz" wrap="square" lIns="0" tIns="12700" rIns="0" bIns="0" rtlCol="0">
            <a:spAutoFit/>
          </a:bodyPr>
          <a:lstStyle/>
          <a:p>
            <a:pPr marL="12700">
              <a:lnSpc>
                <a:spcPct val="100000"/>
              </a:lnSpc>
              <a:spcBef>
                <a:spcPts val="100"/>
              </a:spcBef>
            </a:pPr>
            <a:r>
              <a:rPr lang="en-US" sz="3000" spc="25" dirty="0">
                <a:solidFill>
                  <a:schemeClr val="tx1"/>
                </a:solidFill>
                <a:latin typeface="+mj-lt"/>
                <a:cs typeface="Arial Narrow"/>
              </a:rPr>
              <a:t>What are N-grams?</a:t>
            </a:r>
            <a:endParaRPr sz="3000" dirty="0">
              <a:solidFill>
                <a:schemeClr val="tx1"/>
              </a:solidFill>
              <a:latin typeface="+mj-lt"/>
              <a:cs typeface="Arial Narrow"/>
            </a:endParaRPr>
          </a:p>
        </p:txBody>
      </p:sp>
      <p:pic>
        <p:nvPicPr>
          <p:cNvPr id="1026" name="Picture 2">
            <a:extLst>
              <a:ext uri="{FF2B5EF4-FFF2-40B4-BE49-F238E27FC236}">
                <a16:creationId xmlns:a16="http://schemas.microsoft.com/office/drawing/2014/main" xmlns="" id="{E3B887A4-9EEE-49C1-9B09-9065EA065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52550"/>
            <a:ext cx="6619875"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5"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86543"/>
            <a:ext cx="5381923" cy="468427"/>
          </a:xfrm>
          <a:prstGeom prst="rect">
            <a:avLst/>
          </a:prstGeom>
        </p:spPr>
        <p:txBody>
          <a:bodyPr vert="horz" wrap="square" lIns="0" tIns="6697" rIns="0" bIns="0" rtlCol="0">
            <a:spAutoFit/>
          </a:bodyPr>
          <a:lstStyle/>
          <a:p>
            <a:pPr marL="6697">
              <a:spcBef>
                <a:spcPts val="53"/>
              </a:spcBef>
            </a:pPr>
            <a:r>
              <a:rPr lang="en-US" sz="3000" spc="-13" dirty="0">
                <a:solidFill>
                  <a:schemeClr val="tx1"/>
                </a:solidFill>
                <a:latin typeface="+mj-lt"/>
              </a:rPr>
              <a:t>D</a:t>
            </a:r>
            <a:r>
              <a:rPr sz="3000" spc="-13" dirty="0">
                <a:solidFill>
                  <a:schemeClr val="tx1"/>
                </a:solidFill>
                <a:latin typeface="+mj-lt"/>
              </a:rPr>
              <a:t>ocument</a:t>
            </a:r>
            <a:r>
              <a:rPr lang="en-US" sz="3000" spc="-13" dirty="0">
                <a:solidFill>
                  <a:schemeClr val="tx1"/>
                </a:solidFill>
                <a:latin typeface="+mj-lt"/>
              </a:rPr>
              <a:t>-term</a:t>
            </a:r>
            <a:r>
              <a:rPr sz="3000" spc="-42" dirty="0">
                <a:solidFill>
                  <a:schemeClr val="tx1"/>
                </a:solidFill>
                <a:latin typeface="+mj-lt"/>
              </a:rPr>
              <a:t> </a:t>
            </a:r>
            <a:r>
              <a:rPr sz="3000" dirty="0">
                <a:solidFill>
                  <a:schemeClr val="tx1"/>
                </a:solidFill>
                <a:latin typeface="+mj-lt"/>
              </a:rPr>
              <a:t>matrix</a:t>
            </a:r>
          </a:p>
        </p:txBody>
      </p:sp>
      <p:graphicFrame>
        <p:nvGraphicFramePr>
          <p:cNvPr id="3" name="object 3"/>
          <p:cNvGraphicFramePr>
            <a:graphicFrameLocks noGrp="1"/>
          </p:cNvGraphicFramePr>
          <p:nvPr>
            <p:extLst>
              <p:ext uri="{D42A27DB-BD31-4B8C-83A1-F6EECF244321}">
                <p14:modId xmlns:p14="http://schemas.microsoft.com/office/powerpoint/2010/main" val="1002622121"/>
              </p:ext>
            </p:extLst>
          </p:nvPr>
        </p:nvGraphicFramePr>
        <p:xfrm>
          <a:off x="1683301" y="1269963"/>
          <a:ext cx="5777396" cy="2988673"/>
        </p:xfrm>
        <a:graphic>
          <a:graphicData uri="http://schemas.openxmlformats.org/drawingml/2006/table">
            <a:tbl>
              <a:tblPr firstRow="1" bandRow="1">
                <a:tableStyleId>{2D5ABB26-0587-4C30-8999-92F81FD0307C}</a:tableStyleId>
              </a:tblPr>
              <a:tblGrid>
                <a:gridCol w="641933">
                  <a:extLst>
                    <a:ext uri="{9D8B030D-6E8A-4147-A177-3AD203B41FA5}">
                      <a16:colId xmlns:a16="http://schemas.microsoft.com/office/drawing/2014/main" xmlns="" val="20000"/>
                    </a:ext>
                  </a:extLst>
                </a:gridCol>
                <a:gridCol w="641933">
                  <a:extLst>
                    <a:ext uri="{9D8B030D-6E8A-4147-A177-3AD203B41FA5}">
                      <a16:colId xmlns:a16="http://schemas.microsoft.com/office/drawing/2014/main" xmlns="" val="20001"/>
                    </a:ext>
                  </a:extLst>
                </a:gridCol>
                <a:gridCol w="641932">
                  <a:extLst>
                    <a:ext uri="{9D8B030D-6E8A-4147-A177-3AD203B41FA5}">
                      <a16:colId xmlns:a16="http://schemas.microsoft.com/office/drawing/2014/main" xmlns="" val="20002"/>
                    </a:ext>
                  </a:extLst>
                </a:gridCol>
                <a:gridCol w="641933">
                  <a:extLst>
                    <a:ext uri="{9D8B030D-6E8A-4147-A177-3AD203B41FA5}">
                      <a16:colId xmlns:a16="http://schemas.microsoft.com/office/drawing/2014/main" xmlns="" val="20003"/>
                    </a:ext>
                  </a:extLst>
                </a:gridCol>
                <a:gridCol w="641933">
                  <a:extLst>
                    <a:ext uri="{9D8B030D-6E8A-4147-A177-3AD203B41FA5}">
                      <a16:colId xmlns:a16="http://schemas.microsoft.com/office/drawing/2014/main" xmlns="" val="20004"/>
                    </a:ext>
                  </a:extLst>
                </a:gridCol>
                <a:gridCol w="641933">
                  <a:extLst>
                    <a:ext uri="{9D8B030D-6E8A-4147-A177-3AD203B41FA5}">
                      <a16:colId xmlns:a16="http://schemas.microsoft.com/office/drawing/2014/main" xmlns="" val="20005"/>
                    </a:ext>
                  </a:extLst>
                </a:gridCol>
                <a:gridCol w="641933">
                  <a:extLst>
                    <a:ext uri="{9D8B030D-6E8A-4147-A177-3AD203B41FA5}">
                      <a16:colId xmlns:a16="http://schemas.microsoft.com/office/drawing/2014/main" xmlns="" val="20006"/>
                    </a:ext>
                  </a:extLst>
                </a:gridCol>
                <a:gridCol w="641933">
                  <a:extLst>
                    <a:ext uri="{9D8B030D-6E8A-4147-A177-3AD203B41FA5}">
                      <a16:colId xmlns:a16="http://schemas.microsoft.com/office/drawing/2014/main" xmlns="" val="20007"/>
                    </a:ext>
                  </a:extLst>
                </a:gridCol>
                <a:gridCol w="641933">
                  <a:extLst>
                    <a:ext uri="{9D8B030D-6E8A-4147-A177-3AD203B41FA5}">
                      <a16:colId xmlns:a16="http://schemas.microsoft.com/office/drawing/2014/main" xmlns="" val="20008"/>
                    </a:ext>
                  </a:extLst>
                </a:gridCol>
              </a:tblGrid>
              <a:tr h="418413">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algn="ctr">
                        <a:lnSpc>
                          <a:spcPct val="100000"/>
                        </a:lnSpc>
                      </a:pPr>
                      <a:r>
                        <a:rPr sz="900" spc="-5" dirty="0">
                          <a:latin typeface="Arial"/>
                          <a:cs typeface="Arial"/>
                        </a:rPr>
                        <a:t>Hamlet</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dirty="0">
                        <a:latin typeface="Times New Roman"/>
                        <a:cs typeface="Times New Roman"/>
                      </a:endParaRPr>
                    </a:p>
                    <a:p>
                      <a:pPr algn="ctr">
                        <a:lnSpc>
                          <a:spcPct val="100000"/>
                        </a:lnSpc>
                      </a:pPr>
                      <a:r>
                        <a:rPr sz="900" spc="25" dirty="0">
                          <a:latin typeface="Arial"/>
                          <a:cs typeface="Arial"/>
                        </a:rPr>
                        <a:t>Macbeth</a:t>
                      </a:r>
                      <a:endParaRPr sz="900" dirty="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233045" marR="226695" indent="12700">
                        <a:lnSpc>
                          <a:spcPct val="101899"/>
                        </a:lnSpc>
                        <a:spcBef>
                          <a:spcPts val="855"/>
                        </a:spcBef>
                      </a:pPr>
                      <a:r>
                        <a:rPr sz="900" dirty="0">
                          <a:latin typeface="Arial"/>
                          <a:cs typeface="Arial"/>
                        </a:rPr>
                        <a:t>Romeo  &amp;</a:t>
                      </a:r>
                      <a:r>
                        <a:rPr sz="900" spc="-70" dirty="0">
                          <a:latin typeface="Arial"/>
                          <a:cs typeface="Arial"/>
                        </a:rPr>
                        <a:t> </a:t>
                      </a:r>
                      <a:r>
                        <a:rPr sz="900" spc="-5" dirty="0">
                          <a:latin typeface="Arial"/>
                          <a:cs typeface="Arial"/>
                        </a:rPr>
                        <a:t>Juliet</a:t>
                      </a:r>
                      <a:endParaRPr sz="900">
                        <a:latin typeface="Arial"/>
                        <a:cs typeface="Arial"/>
                      </a:endParaRPr>
                    </a:p>
                  </a:txBody>
                  <a:tcPr marL="0" marR="0" marT="57262"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algn="ctr">
                        <a:lnSpc>
                          <a:spcPct val="100000"/>
                        </a:lnSpc>
                      </a:pPr>
                      <a:r>
                        <a:rPr sz="900" spc="5" dirty="0">
                          <a:latin typeface="Arial"/>
                          <a:cs typeface="Arial"/>
                        </a:rPr>
                        <a:t>Richard</a:t>
                      </a:r>
                      <a:r>
                        <a:rPr sz="900" spc="-35" dirty="0">
                          <a:latin typeface="Arial"/>
                          <a:cs typeface="Arial"/>
                        </a:rPr>
                        <a:t> </a:t>
                      </a:r>
                      <a:r>
                        <a:rPr sz="900" dirty="0">
                          <a:latin typeface="Arial"/>
                          <a:cs typeface="Arial"/>
                        </a:rPr>
                        <a:t>III</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236220" marR="236220" indent="76200">
                        <a:lnSpc>
                          <a:spcPct val="101899"/>
                        </a:lnSpc>
                        <a:spcBef>
                          <a:spcPts val="855"/>
                        </a:spcBef>
                      </a:pPr>
                      <a:r>
                        <a:rPr sz="900" spc="-5" dirty="0">
                          <a:latin typeface="Arial"/>
                          <a:cs typeface="Arial"/>
                        </a:rPr>
                        <a:t>Julius  </a:t>
                      </a:r>
                      <a:r>
                        <a:rPr sz="900" dirty="0">
                          <a:latin typeface="Arial"/>
                          <a:cs typeface="Arial"/>
                        </a:rPr>
                        <a:t>Caesar</a:t>
                      </a:r>
                      <a:endParaRPr sz="900">
                        <a:latin typeface="Arial"/>
                        <a:cs typeface="Arial"/>
                      </a:endParaRPr>
                    </a:p>
                  </a:txBody>
                  <a:tcPr marL="0" marR="0" marT="57262"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algn="ctr">
                        <a:lnSpc>
                          <a:spcPct val="100000"/>
                        </a:lnSpc>
                      </a:pPr>
                      <a:r>
                        <a:rPr sz="900" spc="-30" dirty="0">
                          <a:latin typeface="Arial"/>
                          <a:cs typeface="Arial"/>
                        </a:rPr>
                        <a:t>Tempest</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marL="11430" algn="ctr">
                        <a:lnSpc>
                          <a:spcPct val="100000"/>
                        </a:lnSpc>
                      </a:pPr>
                      <a:r>
                        <a:rPr sz="900" spc="-5" dirty="0">
                          <a:latin typeface="Arial"/>
                          <a:cs typeface="Arial"/>
                        </a:rPr>
                        <a:t>Othello</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a:lnSpc>
                          <a:spcPct val="100000"/>
                        </a:lnSpc>
                        <a:spcBef>
                          <a:spcPts val="45"/>
                        </a:spcBef>
                      </a:pPr>
                      <a:endParaRPr sz="900">
                        <a:latin typeface="Times New Roman"/>
                        <a:cs typeface="Times New Roman"/>
                      </a:endParaRPr>
                    </a:p>
                    <a:p>
                      <a:pPr marL="2540" algn="ctr">
                        <a:lnSpc>
                          <a:spcPct val="100000"/>
                        </a:lnSpc>
                      </a:pPr>
                      <a:r>
                        <a:rPr sz="900" spc="20" dirty="0">
                          <a:latin typeface="Arial"/>
                          <a:cs typeface="Arial"/>
                        </a:rPr>
                        <a:t>King</a:t>
                      </a:r>
                      <a:r>
                        <a:rPr sz="900" spc="-25" dirty="0">
                          <a:latin typeface="Arial"/>
                          <a:cs typeface="Arial"/>
                        </a:rPr>
                        <a:t> </a:t>
                      </a:r>
                      <a:r>
                        <a:rPr sz="900" spc="-5" dirty="0">
                          <a:latin typeface="Arial"/>
                          <a:cs typeface="Arial"/>
                        </a:rPr>
                        <a:t>Lear</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extLst>
                  <a:ext uri="{0D108BD9-81ED-4DB2-BD59-A6C34878D82A}">
                    <a16:rowId xmlns:a16="http://schemas.microsoft.com/office/drawing/2014/main" xmlns="" val="10000"/>
                  </a:ext>
                </a:extLst>
              </a:tr>
              <a:tr h="418413">
                <a:tc>
                  <a:txBody>
                    <a:bodyPr/>
                    <a:lstStyle/>
                    <a:p>
                      <a:pPr marR="4445" algn="ctr">
                        <a:lnSpc>
                          <a:spcPct val="100000"/>
                        </a:lnSpc>
                        <a:spcBef>
                          <a:spcPts val="1450"/>
                        </a:spcBef>
                      </a:pPr>
                      <a:r>
                        <a:rPr sz="1400" spc="-5" dirty="0">
                          <a:latin typeface="Arial"/>
                          <a:cs typeface="Arial"/>
                        </a:rPr>
                        <a:t>knife</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10160" algn="ctr">
                        <a:lnSpc>
                          <a:spcPct val="100000"/>
                        </a:lnSpc>
                        <a:spcBef>
                          <a:spcPts val="1450"/>
                        </a:spcBef>
                      </a:pPr>
                      <a:r>
                        <a:rPr sz="1400" dirty="0">
                          <a:latin typeface="Arial"/>
                          <a:cs typeface="Arial"/>
                        </a:rPr>
                        <a:t>1</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50"/>
                        </a:spcBef>
                      </a:pPr>
                      <a:r>
                        <a:rPr sz="1400" dirty="0">
                          <a:latin typeface="Arial"/>
                          <a:cs typeface="Arial"/>
                        </a:rPr>
                        <a:t>1</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50"/>
                        </a:spcBef>
                      </a:pPr>
                      <a:r>
                        <a:rPr sz="1400" dirty="0">
                          <a:latin typeface="Arial"/>
                          <a:cs typeface="Arial"/>
                        </a:rPr>
                        <a:t>4</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1270"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7620"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1"/>
                  </a:ext>
                </a:extLst>
              </a:tr>
              <a:tr h="418414">
                <a:tc>
                  <a:txBody>
                    <a:bodyPr/>
                    <a:lstStyle/>
                    <a:p>
                      <a:pPr marL="4445" algn="ctr">
                        <a:lnSpc>
                          <a:spcPct val="100000"/>
                        </a:lnSpc>
                        <a:spcBef>
                          <a:spcPts val="1405"/>
                        </a:spcBef>
                      </a:pPr>
                      <a:r>
                        <a:rPr sz="1400" spc="90" dirty="0">
                          <a:latin typeface="Arial"/>
                          <a:cs typeface="Arial"/>
                        </a:rPr>
                        <a:t>dog</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10160" algn="ctr">
                        <a:lnSpc>
                          <a:spcPct val="100000"/>
                        </a:lnSpc>
                        <a:spcBef>
                          <a:spcPts val="1405"/>
                        </a:spcBef>
                      </a:pPr>
                      <a:r>
                        <a:rPr sz="1400" dirty="0">
                          <a:latin typeface="Arial"/>
                          <a:cs typeface="Arial"/>
                        </a:rPr>
                        <a:t>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405"/>
                        </a:spcBef>
                      </a:pPr>
                      <a:r>
                        <a:rPr sz="1400" dirty="0">
                          <a:latin typeface="Arial"/>
                          <a:cs typeface="Arial"/>
                        </a:rPr>
                        <a:t>6</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405"/>
                        </a:spcBef>
                      </a:pPr>
                      <a:r>
                        <a:rPr sz="1400" dirty="0">
                          <a:latin typeface="Arial"/>
                          <a:cs typeface="Arial"/>
                        </a:rPr>
                        <a:t>6</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1270" algn="ctr">
                        <a:lnSpc>
                          <a:spcPct val="100000"/>
                        </a:lnSpc>
                        <a:spcBef>
                          <a:spcPts val="1405"/>
                        </a:spcBef>
                      </a:pPr>
                      <a:r>
                        <a:rPr sz="1400" dirty="0">
                          <a:latin typeface="Arial"/>
                          <a:cs typeface="Arial"/>
                        </a:rPr>
                        <a:t>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405"/>
                        </a:spcBef>
                      </a:pPr>
                      <a:r>
                        <a:rPr sz="1400" spc="-5" dirty="0">
                          <a:latin typeface="Arial"/>
                          <a:cs typeface="Arial"/>
                        </a:rPr>
                        <a:t>12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2"/>
                  </a:ext>
                </a:extLst>
              </a:tr>
              <a:tr h="418413">
                <a:tc>
                  <a:txBody>
                    <a:bodyPr/>
                    <a:lstStyle/>
                    <a:p>
                      <a:pPr marL="5080" algn="ctr">
                        <a:lnSpc>
                          <a:spcPct val="100000"/>
                        </a:lnSpc>
                        <a:spcBef>
                          <a:spcPts val="1455"/>
                        </a:spcBef>
                      </a:pPr>
                      <a:r>
                        <a:rPr sz="1400" spc="15" dirty="0">
                          <a:latin typeface="Arial"/>
                          <a:cs typeface="Arial"/>
                        </a:rPr>
                        <a:t>sword</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55"/>
                        </a:spcBef>
                      </a:pPr>
                      <a:r>
                        <a:rPr sz="1400" dirty="0">
                          <a:latin typeface="Arial"/>
                          <a:cs typeface="Arial"/>
                        </a:rPr>
                        <a:t>2</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55"/>
                        </a:spcBef>
                      </a:pPr>
                      <a:r>
                        <a:rPr sz="1400" dirty="0">
                          <a:latin typeface="Arial"/>
                          <a:cs typeface="Arial"/>
                        </a:rPr>
                        <a:t>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635" algn="ctr">
                        <a:lnSpc>
                          <a:spcPct val="100000"/>
                        </a:lnSpc>
                        <a:spcBef>
                          <a:spcPts val="1455"/>
                        </a:spcBef>
                      </a:pPr>
                      <a:r>
                        <a:rPr sz="1400" spc="-5" dirty="0">
                          <a:latin typeface="Arial"/>
                          <a:cs typeface="Arial"/>
                        </a:rPr>
                        <a:t>12</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1270" algn="ctr">
                        <a:lnSpc>
                          <a:spcPct val="100000"/>
                        </a:lnSpc>
                        <a:spcBef>
                          <a:spcPts val="1455"/>
                        </a:spcBef>
                      </a:pPr>
                      <a:r>
                        <a:rPr sz="1400" dirty="0">
                          <a:latin typeface="Arial"/>
                          <a:cs typeface="Arial"/>
                        </a:rPr>
                        <a:t>2</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3"/>
                  </a:ext>
                </a:extLst>
              </a:tr>
              <a:tr h="418414">
                <a:tc>
                  <a:txBody>
                    <a:bodyPr/>
                    <a:lstStyle/>
                    <a:p>
                      <a:pPr algn="ctr">
                        <a:lnSpc>
                          <a:spcPct val="100000"/>
                        </a:lnSpc>
                        <a:spcBef>
                          <a:spcPts val="1410"/>
                        </a:spcBef>
                      </a:pPr>
                      <a:r>
                        <a:rPr sz="1400" spc="-5" dirty="0">
                          <a:latin typeface="Arial"/>
                          <a:cs typeface="Arial"/>
                        </a:rPr>
                        <a:t>love</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410"/>
                        </a:spcBef>
                      </a:pPr>
                      <a:r>
                        <a:rPr sz="1400" spc="-5" dirty="0">
                          <a:latin typeface="Arial"/>
                          <a:cs typeface="Arial"/>
                        </a:rPr>
                        <a:t>64</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3175" algn="ctr">
                        <a:lnSpc>
                          <a:spcPct val="100000"/>
                        </a:lnSpc>
                        <a:spcBef>
                          <a:spcPts val="1410"/>
                        </a:spcBef>
                      </a:pPr>
                      <a:r>
                        <a:rPr sz="1400" spc="-5" dirty="0">
                          <a:latin typeface="Arial"/>
                          <a:cs typeface="Arial"/>
                        </a:rPr>
                        <a:t>135</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635" algn="ctr">
                        <a:lnSpc>
                          <a:spcPct val="100000"/>
                        </a:lnSpc>
                        <a:spcBef>
                          <a:spcPts val="1410"/>
                        </a:spcBef>
                      </a:pPr>
                      <a:r>
                        <a:rPr sz="1400" spc="-5" dirty="0">
                          <a:latin typeface="Arial"/>
                          <a:cs typeface="Arial"/>
                        </a:rPr>
                        <a:t>63</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6985" algn="ctr">
                        <a:lnSpc>
                          <a:spcPct val="100000"/>
                        </a:lnSpc>
                        <a:spcBef>
                          <a:spcPts val="1410"/>
                        </a:spcBef>
                      </a:pPr>
                      <a:r>
                        <a:rPr sz="1400" spc="-5" dirty="0">
                          <a:latin typeface="Arial"/>
                          <a:cs typeface="Arial"/>
                        </a:rPr>
                        <a:t>12</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410"/>
                        </a:spcBef>
                      </a:pPr>
                      <a:r>
                        <a:rPr sz="1400" spc="-5" dirty="0">
                          <a:latin typeface="Arial"/>
                          <a:cs typeface="Arial"/>
                        </a:rPr>
                        <a:t>48</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4"/>
                  </a:ext>
                </a:extLst>
              </a:tr>
              <a:tr h="418414">
                <a:tc>
                  <a:txBody>
                    <a:bodyPr/>
                    <a:lstStyle/>
                    <a:p>
                      <a:pPr marR="3175" algn="ctr">
                        <a:lnSpc>
                          <a:spcPct val="100000"/>
                        </a:lnSpc>
                        <a:spcBef>
                          <a:spcPts val="1460"/>
                        </a:spcBef>
                      </a:pPr>
                      <a:r>
                        <a:rPr sz="1400" spc="-5" dirty="0">
                          <a:latin typeface="Arial"/>
                          <a:cs typeface="Arial"/>
                        </a:rPr>
                        <a:t>like</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460"/>
                        </a:spcBef>
                      </a:pPr>
                      <a:r>
                        <a:rPr sz="1400" spc="-5" dirty="0">
                          <a:latin typeface="Arial"/>
                          <a:cs typeface="Arial"/>
                        </a:rPr>
                        <a:t>75</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60"/>
                        </a:spcBef>
                      </a:pPr>
                      <a:r>
                        <a:rPr sz="1400" spc="-5" dirty="0">
                          <a:latin typeface="Arial"/>
                          <a:cs typeface="Arial"/>
                        </a:rPr>
                        <a:t>38</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algn="ctr">
                        <a:lnSpc>
                          <a:spcPct val="100000"/>
                        </a:lnSpc>
                        <a:spcBef>
                          <a:spcPts val="1460"/>
                        </a:spcBef>
                      </a:pPr>
                      <a:r>
                        <a:rPr sz="1400" spc="-5" dirty="0">
                          <a:latin typeface="Arial"/>
                          <a:cs typeface="Arial"/>
                        </a:rPr>
                        <a:t>34</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635" algn="ctr">
                        <a:lnSpc>
                          <a:spcPct val="100000"/>
                        </a:lnSpc>
                        <a:spcBef>
                          <a:spcPts val="1460"/>
                        </a:spcBef>
                      </a:pPr>
                      <a:r>
                        <a:rPr sz="1400" spc="-5" dirty="0">
                          <a:latin typeface="Arial"/>
                          <a:cs typeface="Arial"/>
                        </a:rPr>
                        <a:t>36</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3810" algn="ctr">
                        <a:lnSpc>
                          <a:spcPct val="100000"/>
                        </a:lnSpc>
                        <a:spcBef>
                          <a:spcPts val="1460"/>
                        </a:spcBef>
                      </a:pPr>
                      <a:r>
                        <a:rPr sz="1400" spc="-5" dirty="0">
                          <a:latin typeface="Arial"/>
                          <a:cs typeface="Arial"/>
                        </a:rPr>
                        <a:t>34</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6985" algn="ctr">
                        <a:lnSpc>
                          <a:spcPct val="100000"/>
                        </a:lnSpc>
                        <a:spcBef>
                          <a:spcPts val="1460"/>
                        </a:spcBef>
                      </a:pPr>
                      <a:r>
                        <a:rPr sz="1400" spc="-5" dirty="0">
                          <a:latin typeface="Arial"/>
                          <a:cs typeface="Arial"/>
                        </a:rPr>
                        <a:t>41</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L="10160" algn="ctr">
                        <a:lnSpc>
                          <a:spcPct val="100000"/>
                        </a:lnSpc>
                        <a:spcBef>
                          <a:spcPts val="1460"/>
                        </a:spcBef>
                      </a:pPr>
                      <a:r>
                        <a:rPr sz="1400" spc="-5" dirty="0">
                          <a:latin typeface="Arial"/>
                          <a:cs typeface="Arial"/>
                        </a:rPr>
                        <a:t>27</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tc>
                  <a:txBody>
                    <a:bodyPr/>
                    <a:lstStyle/>
                    <a:p>
                      <a:pPr marR="3810" algn="ctr">
                        <a:lnSpc>
                          <a:spcPct val="100000"/>
                        </a:lnSpc>
                        <a:spcBef>
                          <a:spcPts val="1460"/>
                        </a:spcBef>
                      </a:pPr>
                      <a:r>
                        <a:rPr sz="1400" spc="-5" dirty="0">
                          <a:latin typeface="Arial"/>
                          <a:cs typeface="Arial"/>
                        </a:rPr>
                        <a:t>44</a:t>
                      </a:r>
                      <a:endParaRPr sz="1400" dirty="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5"/>
                  </a:ext>
                </a:extLst>
              </a:tr>
            </a:tbl>
          </a:graphicData>
        </a:graphic>
      </p:graphicFrame>
      <p:sp>
        <p:nvSpPr>
          <p:cNvPr id="4" name="object 4"/>
          <p:cNvSpPr txBox="1"/>
          <p:nvPr/>
        </p:nvSpPr>
        <p:spPr>
          <a:xfrm>
            <a:off x="2221260" y="4420195"/>
            <a:ext cx="4782183" cy="298830"/>
          </a:xfrm>
          <a:prstGeom prst="rect">
            <a:avLst/>
          </a:prstGeom>
        </p:spPr>
        <p:txBody>
          <a:bodyPr vert="horz" wrap="square" lIns="0" tIns="6697" rIns="0" bIns="0" rtlCol="0">
            <a:spAutoFit/>
          </a:bodyPr>
          <a:lstStyle/>
          <a:p>
            <a:pPr marL="6697">
              <a:spcBef>
                <a:spcPts val="53"/>
              </a:spcBef>
            </a:pPr>
            <a:r>
              <a:rPr sz="1898" spc="-3" dirty="0">
                <a:latin typeface="Arial"/>
                <a:cs typeface="Arial"/>
              </a:rPr>
              <a:t>Context </a:t>
            </a:r>
            <a:r>
              <a:rPr sz="1898" spc="142" dirty="0">
                <a:latin typeface="Arial"/>
                <a:cs typeface="Arial"/>
              </a:rPr>
              <a:t>= </a:t>
            </a:r>
            <a:r>
              <a:rPr sz="1898" spc="34" dirty="0">
                <a:latin typeface="Arial"/>
                <a:cs typeface="Arial"/>
              </a:rPr>
              <a:t>appearing </a:t>
            </a:r>
            <a:r>
              <a:rPr sz="1898" spc="-3" dirty="0">
                <a:solidFill>
                  <a:srgbClr val="FF40FF"/>
                </a:solidFill>
                <a:latin typeface="Arial"/>
                <a:cs typeface="Arial"/>
              </a:rPr>
              <a:t>in </a:t>
            </a:r>
            <a:r>
              <a:rPr sz="1898" dirty="0">
                <a:solidFill>
                  <a:srgbClr val="FF40FF"/>
                </a:solidFill>
                <a:latin typeface="Arial"/>
                <a:cs typeface="Arial"/>
              </a:rPr>
              <a:t>the </a:t>
            </a:r>
            <a:r>
              <a:rPr sz="1898" spc="-3" dirty="0">
                <a:solidFill>
                  <a:srgbClr val="FF40FF"/>
                </a:solidFill>
                <a:latin typeface="Arial"/>
                <a:cs typeface="Arial"/>
              </a:rPr>
              <a:t>same</a:t>
            </a:r>
            <a:r>
              <a:rPr sz="1898" spc="-169" dirty="0">
                <a:solidFill>
                  <a:srgbClr val="FF40FF"/>
                </a:solidFill>
                <a:latin typeface="Arial"/>
                <a:cs typeface="Arial"/>
              </a:rPr>
              <a:t> </a:t>
            </a:r>
            <a:r>
              <a:rPr sz="1898" spc="21" dirty="0">
                <a:solidFill>
                  <a:srgbClr val="FF40FF"/>
                </a:solidFill>
                <a:latin typeface="Arial"/>
                <a:cs typeface="Arial"/>
              </a:rPr>
              <a:t>document</a:t>
            </a:r>
            <a:r>
              <a:rPr sz="1898" spc="21" dirty="0">
                <a:latin typeface="Arial"/>
                <a:cs typeface="Arial"/>
              </a:rPr>
              <a:t>.</a:t>
            </a:r>
            <a:endParaRPr sz="1898" dirty="0">
              <a:latin typeface="Arial"/>
              <a:cs typeface="Arial"/>
            </a:endParaRPr>
          </a:p>
        </p:txBody>
      </p:sp>
      <p:sp>
        <p:nvSpPr>
          <p:cNvPr id="5"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6"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406554611"/>
              </p:ext>
            </p:extLst>
          </p:nvPr>
        </p:nvGraphicFramePr>
        <p:xfrm>
          <a:off x="4495800" y="1809750"/>
          <a:ext cx="641933" cy="2510481"/>
        </p:xfrm>
        <a:graphic>
          <a:graphicData uri="http://schemas.openxmlformats.org/drawingml/2006/table">
            <a:tbl>
              <a:tblPr firstRow="1" bandRow="1">
                <a:tableStyleId>{2D5ABB26-0587-4C30-8999-92F81FD0307C}</a:tableStyleId>
              </a:tblPr>
              <a:tblGrid>
                <a:gridCol w="641933">
                  <a:extLst>
                    <a:ext uri="{9D8B030D-6E8A-4147-A177-3AD203B41FA5}">
                      <a16:colId xmlns:a16="http://schemas.microsoft.com/office/drawing/2014/main" xmlns="" val="20000"/>
                    </a:ext>
                  </a:extLst>
                </a:gridCol>
              </a:tblGrid>
              <a:tr h="418413">
                <a:tc>
                  <a:txBody>
                    <a:bodyPr/>
                    <a:lstStyle/>
                    <a:p>
                      <a:pPr>
                        <a:lnSpc>
                          <a:spcPct val="100000"/>
                        </a:lnSpc>
                        <a:spcBef>
                          <a:spcPts val="45"/>
                        </a:spcBef>
                      </a:pPr>
                      <a:endParaRPr sz="900">
                        <a:latin typeface="Times New Roman"/>
                        <a:cs typeface="Times New Roman"/>
                      </a:endParaRPr>
                    </a:p>
                    <a:p>
                      <a:pPr marR="3175" algn="ctr">
                        <a:lnSpc>
                          <a:spcPct val="100000"/>
                        </a:lnSpc>
                      </a:pPr>
                      <a:r>
                        <a:rPr sz="900" spc="-5" dirty="0">
                          <a:latin typeface="Arial"/>
                          <a:cs typeface="Arial"/>
                        </a:rPr>
                        <a:t>Hamlet</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extLst>
                  <a:ext uri="{0D108BD9-81ED-4DB2-BD59-A6C34878D82A}">
                    <a16:rowId xmlns:a16="http://schemas.microsoft.com/office/drawing/2014/main" xmlns="" val="10000"/>
                  </a:ext>
                </a:extLst>
              </a:tr>
              <a:tr h="418413">
                <a:tc>
                  <a:txBody>
                    <a:bodyPr/>
                    <a:lstStyle/>
                    <a:p>
                      <a:pPr marL="6985" algn="ctr">
                        <a:lnSpc>
                          <a:spcPct val="100000"/>
                        </a:lnSpc>
                        <a:spcBef>
                          <a:spcPts val="1450"/>
                        </a:spcBef>
                      </a:pPr>
                      <a:r>
                        <a:rPr sz="1400" dirty="0">
                          <a:latin typeface="Arial"/>
                          <a:cs typeface="Arial"/>
                        </a:rPr>
                        <a:t>1</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1"/>
                  </a:ext>
                </a:extLst>
              </a:tr>
              <a:tr h="418414">
                <a:tc>
                  <a:txBody>
                    <a:bodyPr/>
                    <a:lstStyle/>
                    <a:p>
                      <a:pPr marL="6985" algn="ctr">
                        <a:lnSpc>
                          <a:spcPct val="100000"/>
                        </a:lnSpc>
                        <a:spcBef>
                          <a:spcPts val="1405"/>
                        </a:spcBef>
                      </a:pPr>
                      <a:r>
                        <a:rPr sz="1400" dirty="0">
                          <a:latin typeface="Arial"/>
                          <a:cs typeface="Arial"/>
                        </a:rPr>
                        <a:t>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2"/>
                  </a:ext>
                </a:extLst>
              </a:tr>
              <a:tr h="418413">
                <a:tc>
                  <a:txBody>
                    <a:bodyPr/>
                    <a:lstStyle/>
                    <a:p>
                      <a:pPr marR="4445"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3"/>
                  </a:ext>
                </a:extLst>
              </a:tr>
              <a:tr h="418414">
                <a:tc>
                  <a:txBody>
                    <a:bodyPr/>
                    <a:lstStyle/>
                    <a:p>
                      <a:pPr marR="4445" algn="ctr">
                        <a:lnSpc>
                          <a:spcPct val="100000"/>
                        </a:lnSpc>
                        <a:spcBef>
                          <a:spcPts val="1410"/>
                        </a:spcBef>
                      </a:pPr>
                      <a:r>
                        <a:rPr sz="1400" spc="-5" dirty="0">
                          <a:latin typeface="Arial"/>
                          <a:cs typeface="Arial"/>
                        </a:rPr>
                        <a:t>64</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4"/>
                  </a:ext>
                </a:extLst>
              </a:tr>
              <a:tr h="418414">
                <a:tc>
                  <a:txBody>
                    <a:bodyPr/>
                    <a:lstStyle/>
                    <a:p>
                      <a:pPr marR="4445" algn="ctr">
                        <a:lnSpc>
                          <a:spcPct val="100000"/>
                        </a:lnSpc>
                        <a:spcBef>
                          <a:spcPts val="1460"/>
                        </a:spcBef>
                      </a:pPr>
                      <a:r>
                        <a:rPr sz="1400" spc="-5" dirty="0">
                          <a:latin typeface="Arial"/>
                          <a:cs typeface="Arial"/>
                        </a:rPr>
                        <a:t>75</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5"/>
                  </a:ext>
                </a:extLst>
              </a:tr>
            </a:tbl>
          </a:graphicData>
        </a:graphic>
      </p:graphicFrame>
      <p:graphicFrame>
        <p:nvGraphicFramePr>
          <p:cNvPr id="4" name="object 4"/>
          <p:cNvGraphicFramePr>
            <a:graphicFrameLocks noGrp="1"/>
          </p:cNvGraphicFramePr>
          <p:nvPr>
            <p:extLst>
              <p:ext uri="{D42A27DB-BD31-4B8C-83A1-F6EECF244321}">
                <p14:modId xmlns:p14="http://schemas.microsoft.com/office/powerpoint/2010/main" val="258247052"/>
              </p:ext>
            </p:extLst>
          </p:nvPr>
        </p:nvGraphicFramePr>
        <p:xfrm>
          <a:off x="6364337" y="1809750"/>
          <a:ext cx="641933" cy="2510481"/>
        </p:xfrm>
        <a:graphic>
          <a:graphicData uri="http://schemas.openxmlformats.org/drawingml/2006/table">
            <a:tbl>
              <a:tblPr firstRow="1" bandRow="1">
                <a:tableStyleId>{2D5ABB26-0587-4C30-8999-92F81FD0307C}</a:tableStyleId>
              </a:tblPr>
              <a:tblGrid>
                <a:gridCol w="641933">
                  <a:extLst>
                    <a:ext uri="{9D8B030D-6E8A-4147-A177-3AD203B41FA5}">
                      <a16:colId xmlns:a16="http://schemas.microsoft.com/office/drawing/2014/main" xmlns="" val="20000"/>
                    </a:ext>
                  </a:extLst>
                </a:gridCol>
              </a:tblGrid>
              <a:tr h="418413">
                <a:tc>
                  <a:txBody>
                    <a:bodyPr/>
                    <a:lstStyle/>
                    <a:p>
                      <a:pPr>
                        <a:lnSpc>
                          <a:spcPct val="100000"/>
                        </a:lnSpc>
                        <a:spcBef>
                          <a:spcPts val="45"/>
                        </a:spcBef>
                      </a:pPr>
                      <a:endParaRPr sz="900">
                        <a:latin typeface="Times New Roman"/>
                        <a:cs typeface="Times New Roman"/>
                      </a:endParaRPr>
                    </a:p>
                    <a:p>
                      <a:pPr marL="1905" algn="ctr">
                        <a:lnSpc>
                          <a:spcPct val="100000"/>
                        </a:lnSpc>
                      </a:pPr>
                      <a:r>
                        <a:rPr sz="900" spc="20" dirty="0">
                          <a:latin typeface="Arial"/>
                          <a:cs typeface="Arial"/>
                        </a:rPr>
                        <a:t>King</a:t>
                      </a:r>
                      <a:r>
                        <a:rPr sz="900" spc="-25" dirty="0">
                          <a:latin typeface="Arial"/>
                          <a:cs typeface="Arial"/>
                        </a:rPr>
                        <a:t> </a:t>
                      </a:r>
                      <a:r>
                        <a:rPr sz="900" spc="-5" dirty="0">
                          <a:latin typeface="Arial"/>
                          <a:cs typeface="Arial"/>
                        </a:rPr>
                        <a:t>Lear</a:t>
                      </a:r>
                      <a:endParaRPr sz="900">
                        <a:latin typeface="Arial"/>
                        <a:cs typeface="Arial"/>
                      </a:endParaRPr>
                    </a:p>
                  </a:txBody>
                  <a:tcPr marL="0" marR="0" marT="3014"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extLst>
                  <a:ext uri="{0D108BD9-81ED-4DB2-BD59-A6C34878D82A}">
                    <a16:rowId xmlns:a16="http://schemas.microsoft.com/office/drawing/2014/main" xmlns="" val="10000"/>
                  </a:ext>
                </a:extLst>
              </a:tr>
              <a:tr h="418413">
                <a:tc>
                  <a:txBody>
                    <a:bodyPr/>
                    <a:lstStyle/>
                    <a:p>
                      <a:pPr marL="6985" algn="ctr">
                        <a:lnSpc>
                          <a:spcPct val="100000"/>
                        </a:lnSpc>
                        <a:spcBef>
                          <a:spcPts val="1450"/>
                        </a:spcBef>
                      </a:pPr>
                      <a:r>
                        <a:rPr sz="1400" dirty="0">
                          <a:latin typeface="Arial"/>
                          <a:cs typeface="Arial"/>
                        </a:rPr>
                        <a:t>2</a:t>
                      </a:r>
                      <a:endParaRPr sz="1400">
                        <a:latin typeface="Arial"/>
                        <a:cs typeface="Arial"/>
                      </a:endParaRPr>
                    </a:p>
                  </a:txBody>
                  <a:tcPr marL="0" marR="0" marT="9711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1"/>
                  </a:ext>
                </a:extLst>
              </a:tr>
              <a:tr h="418414">
                <a:tc>
                  <a:txBody>
                    <a:bodyPr/>
                    <a:lstStyle/>
                    <a:p>
                      <a:pPr marR="4445" algn="ctr">
                        <a:lnSpc>
                          <a:spcPct val="100000"/>
                        </a:lnSpc>
                        <a:spcBef>
                          <a:spcPts val="1405"/>
                        </a:spcBef>
                      </a:pPr>
                      <a:r>
                        <a:rPr sz="1400" spc="-5" dirty="0">
                          <a:latin typeface="Arial"/>
                          <a:cs typeface="Arial"/>
                        </a:rPr>
                        <a:t>12</a:t>
                      </a:r>
                      <a:endParaRPr sz="1400">
                        <a:latin typeface="Arial"/>
                        <a:cs typeface="Arial"/>
                      </a:endParaRPr>
                    </a:p>
                  </a:txBody>
                  <a:tcPr marL="0" marR="0" marT="94097"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2"/>
                  </a:ext>
                </a:extLst>
              </a:tr>
              <a:tr h="418413">
                <a:tc>
                  <a:txBody>
                    <a:bodyPr/>
                    <a:lstStyle/>
                    <a:p>
                      <a:pPr marR="4445" algn="ctr">
                        <a:lnSpc>
                          <a:spcPct val="100000"/>
                        </a:lnSpc>
                        <a:spcBef>
                          <a:spcPts val="1455"/>
                        </a:spcBef>
                      </a:pPr>
                      <a:r>
                        <a:rPr sz="1400" spc="-5" dirty="0">
                          <a:latin typeface="Arial"/>
                          <a:cs typeface="Arial"/>
                        </a:rPr>
                        <a:t>17</a:t>
                      </a:r>
                      <a:endParaRPr sz="1400">
                        <a:latin typeface="Arial"/>
                        <a:cs typeface="Arial"/>
                      </a:endParaRPr>
                    </a:p>
                  </a:txBody>
                  <a:tcPr marL="0" marR="0" marT="97445"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3"/>
                  </a:ext>
                </a:extLst>
              </a:tr>
              <a:tr h="418414">
                <a:tc>
                  <a:txBody>
                    <a:bodyPr/>
                    <a:lstStyle/>
                    <a:p>
                      <a:pPr marR="4445" algn="ctr">
                        <a:lnSpc>
                          <a:spcPct val="100000"/>
                        </a:lnSpc>
                        <a:spcBef>
                          <a:spcPts val="1410"/>
                        </a:spcBef>
                      </a:pPr>
                      <a:r>
                        <a:rPr sz="1400" spc="-5" dirty="0">
                          <a:latin typeface="Arial"/>
                          <a:cs typeface="Arial"/>
                        </a:rPr>
                        <a:t>48</a:t>
                      </a:r>
                      <a:endParaRPr sz="1400">
                        <a:latin typeface="Arial"/>
                        <a:cs typeface="Arial"/>
                      </a:endParaRPr>
                    </a:p>
                  </a:txBody>
                  <a:tcPr marL="0" marR="0" marT="94431"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4"/>
                  </a:ext>
                </a:extLst>
              </a:tr>
              <a:tr h="418414">
                <a:tc>
                  <a:txBody>
                    <a:bodyPr/>
                    <a:lstStyle/>
                    <a:p>
                      <a:pPr marR="4445" algn="ctr">
                        <a:lnSpc>
                          <a:spcPct val="100000"/>
                        </a:lnSpc>
                        <a:spcBef>
                          <a:spcPts val="1460"/>
                        </a:spcBef>
                      </a:pPr>
                      <a:r>
                        <a:rPr sz="1400" spc="-5" dirty="0">
                          <a:latin typeface="Arial"/>
                          <a:cs typeface="Arial"/>
                        </a:rPr>
                        <a:t>44</a:t>
                      </a:r>
                      <a:endParaRPr sz="1400">
                        <a:latin typeface="Arial"/>
                        <a:cs typeface="Arial"/>
                      </a:endParaRPr>
                    </a:p>
                  </a:txBody>
                  <a:tcPr marL="0" marR="0" marT="9778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E3E5E8"/>
                    </a:solidFill>
                  </a:tcPr>
                </a:tc>
                <a:extLst>
                  <a:ext uri="{0D108BD9-81ED-4DB2-BD59-A6C34878D82A}">
                    <a16:rowId xmlns:a16="http://schemas.microsoft.com/office/drawing/2014/main" xmlns="" val="10005"/>
                  </a:ext>
                </a:extLst>
              </a:tr>
            </a:tbl>
          </a:graphicData>
        </a:graphic>
      </p:graphicFrame>
      <p:sp>
        <p:nvSpPr>
          <p:cNvPr id="5" name="object 5"/>
          <p:cNvSpPr txBox="1"/>
          <p:nvPr/>
        </p:nvSpPr>
        <p:spPr>
          <a:xfrm>
            <a:off x="1559049" y="1900163"/>
            <a:ext cx="1827349" cy="1179055"/>
          </a:xfrm>
          <a:prstGeom prst="rect">
            <a:avLst/>
          </a:prstGeom>
        </p:spPr>
        <p:txBody>
          <a:bodyPr vert="horz" wrap="square" lIns="0" tIns="17413" rIns="0" bIns="0" rtlCol="0">
            <a:spAutoFit/>
          </a:bodyPr>
          <a:lstStyle/>
          <a:p>
            <a:pPr marL="6697" marR="2679">
              <a:lnSpc>
                <a:spcPts val="2267"/>
              </a:lnSpc>
              <a:spcBef>
                <a:spcPts val="137"/>
              </a:spcBef>
            </a:pPr>
            <a:r>
              <a:rPr sz="1898" spc="-18" dirty="0">
                <a:latin typeface="Arial"/>
                <a:cs typeface="Arial"/>
              </a:rPr>
              <a:t>Vector  </a:t>
            </a:r>
            <a:r>
              <a:rPr sz="1898" dirty="0">
                <a:latin typeface="Arial"/>
                <a:cs typeface="Arial"/>
              </a:rPr>
              <a:t>representation</a:t>
            </a:r>
            <a:r>
              <a:rPr sz="1898" spc="-21" dirty="0">
                <a:latin typeface="Arial"/>
                <a:cs typeface="Arial"/>
              </a:rPr>
              <a:t> </a:t>
            </a:r>
            <a:r>
              <a:rPr sz="1898" dirty="0">
                <a:latin typeface="Arial"/>
                <a:cs typeface="Arial"/>
              </a:rPr>
              <a:t>of  the </a:t>
            </a:r>
            <a:r>
              <a:rPr sz="1898" spc="21" dirty="0">
                <a:solidFill>
                  <a:srgbClr val="FF40FF"/>
                </a:solidFill>
                <a:latin typeface="Arial"/>
                <a:cs typeface="Arial"/>
              </a:rPr>
              <a:t>document</a:t>
            </a:r>
            <a:r>
              <a:rPr sz="1898" spc="21" dirty="0">
                <a:latin typeface="Arial"/>
                <a:cs typeface="Arial"/>
              </a:rPr>
              <a:t>;  </a:t>
            </a:r>
            <a:r>
              <a:rPr sz="1898" spc="16" dirty="0">
                <a:latin typeface="Arial"/>
                <a:cs typeface="Arial"/>
              </a:rPr>
              <a:t>vector </a:t>
            </a:r>
            <a:r>
              <a:rPr sz="1898" spc="-3" dirty="0">
                <a:latin typeface="Arial"/>
                <a:cs typeface="Arial"/>
              </a:rPr>
              <a:t>size </a:t>
            </a:r>
            <a:r>
              <a:rPr sz="1898" spc="142" dirty="0">
                <a:latin typeface="Arial"/>
                <a:cs typeface="Arial"/>
              </a:rPr>
              <a:t>=</a:t>
            </a:r>
            <a:r>
              <a:rPr sz="1898" spc="-29" dirty="0">
                <a:latin typeface="Arial"/>
                <a:cs typeface="Arial"/>
              </a:rPr>
              <a:t> </a:t>
            </a:r>
            <a:r>
              <a:rPr sz="1898" spc="-108" dirty="0">
                <a:latin typeface="Arial"/>
                <a:cs typeface="Arial"/>
              </a:rPr>
              <a:t>V</a:t>
            </a:r>
            <a:endParaRPr sz="1898" dirty="0">
              <a:latin typeface="Arial"/>
              <a:cs typeface="Arial"/>
            </a:endParaRPr>
          </a:p>
        </p:txBody>
      </p:sp>
      <p:sp>
        <p:nvSpPr>
          <p:cNvPr id="6" name="TextBox 5"/>
          <p:cNvSpPr txBox="1"/>
          <p:nvPr/>
        </p:nvSpPr>
        <p:spPr>
          <a:xfrm>
            <a:off x="304800" y="469781"/>
            <a:ext cx="2885790" cy="553998"/>
          </a:xfrm>
          <a:prstGeom prst="rect">
            <a:avLst/>
          </a:prstGeom>
          <a:noFill/>
        </p:spPr>
        <p:txBody>
          <a:bodyPr wrap="none" rtlCol="0">
            <a:spAutoFit/>
          </a:bodyPr>
          <a:lstStyle/>
          <a:p>
            <a:r>
              <a:rPr lang="en-US" sz="3000" dirty="0" smtClean="0">
                <a:latin typeface="+mj-lt"/>
              </a:rPr>
              <a:t>Document vector</a:t>
            </a:r>
            <a:endParaRPr lang="en-US" sz="3000" dirty="0">
              <a:latin typeface="+mj-lt"/>
            </a:endParaRPr>
          </a:p>
        </p:txBody>
      </p:sp>
      <p:sp>
        <p:nvSpPr>
          <p:cNvPr id="7" name="Title 6"/>
          <p:cNvSpPr>
            <a:spLocks noGrp="1"/>
          </p:cNvSpPr>
          <p:nvPr>
            <p:ph type="title"/>
          </p:nvPr>
        </p:nvSpPr>
        <p:spPr/>
        <p:txBody>
          <a:bodyPr/>
          <a:lstStyle/>
          <a:p>
            <a:endParaRPr lang="en-US"/>
          </a:p>
        </p:txBody>
      </p:sp>
      <p:sp>
        <p:nvSpPr>
          <p:cNvPr id="8"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9"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1742405" y="2005831"/>
          <a:ext cx="5777396" cy="418413"/>
        </p:xfrm>
        <a:graphic>
          <a:graphicData uri="http://schemas.openxmlformats.org/drawingml/2006/table">
            <a:tbl>
              <a:tblPr firstRow="1" bandRow="1">
                <a:tableStyleId>{2D5ABB26-0587-4C30-8999-92F81FD0307C}</a:tableStyleId>
              </a:tblPr>
              <a:tblGrid>
                <a:gridCol w="641933">
                  <a:extLst>
                    <a:ext uri="{9D8B030D-6E8A-4147-A177-3AD203B41FA5}">
                      <a16:colId xmlns:a16="http://schemas.microsoft.com/office/drawing/2014/main" xmlns="" val="20000"/>
                    </a:ext>
                  </a:extLst>
                </a:gridCol>
                <a:gridCol w="641933">
                  <a:extLst>
                    <a:ext uri="{9D8B030D-6E8A-4147-A177-3AD203B41FA5}">
                      <a16:colId xmlns:a16="http://schemas.microsoft.com/office/drawing/2014/main" xmlns="" val="20001"/>
                    </a:ext>
                  </a:extLst>
                </a:gridCol>
                <a:gridCol w="641932">
                  <a:extLst>
                    <a:ext uri="{9D8B030D-6E8A-4147-A177-3AD203B41FA5}">
                      <a16:colId xmlns:a16="http://schemas.microsoft.com/office/drawing/2014/main" xmlns="" val="20002"/>
                    </a:ext>
                  </a:extLst>
                </a:gridCol>
                <a:gridCol w="641933">
                  <a:extLst>
                    <a:ext uri="{9D8B030D-6E8A-4147-A177-3AD203B41FA5}">
                      <a16:colId xmlns:a16="http://schemas.microsoft.com/office/drawing/2014/main" xmlns="" val="20003"/>
                    </a:ext>
                  </a:extLst>
                </a:gridCol>
                <a:gridCol w="641933">
                  <a:extLst>
                    <a:ext uri="{9D8B030D-6E8A-4147-A177-3AD203B41FA5}">
                      <a16:colId xmlns:a16="http://schemas.microsoft.com/office/drawing/2014/main" xmlns="" val="20004"/>
                    </a:ext>
                  </a:extLst>
                </a:gridCol>
                <a:gridCol w="641933">
                  <a:extLst>
                    <a:ext uri="{9D8B030D-6E8A-4147-A177-3AD203B41FA5}">
                      <a16:colId xmlns:a16="http://schemas.microsoft.com/office/drawing/2014/main" xmlns="" val="20005"/>
                    </a:ext>
                  </a:extLst>
                </a:gridCol>
                <a:gridCol w="641933">
                  <a:extLst>
                    <a:ext uri="{9D8B030D-6E8A-4147-A177-3AD203B41FA5}">
                      <a16:colId xmlns:a16="http://schemas.microsoft.com/office/drawing/2014/main" xmlns="" val="20006"/>
                    </a:ext>
                  </a:extLst>
                </a:gridCol>
                <a:gridCol w="641933">
                  <a:extLst>
                    <a:ext uri="{9D8B030D-6E8A-4147-A177-3AD203B41FA5}">
                      <a16:colId xmlns:a16="http://schemas.microsoft.com/office/drawing/2014/main" xmlns="" val="20007"/>
                    </a:ext>
                  </a:extLst>
                </a:gridCol>
                <a:gridCol w="641933">
                  <a:extLst>
                    <a:ext uri="{9D8B030D-6E8A-4147-A177-3AD203B41FA5}">
                      <a16:colId xmlns:a16="http://schemas.microsoft.com/office/drawing/2014/main" xmlns="" val="20008"/>
                    </a:ext>
                  </a:extLst>
                </a:gridCol>
              </a:tblGrid>
              <a:tr h="418413">
                <a:tc>
                  <a:txBody>
                    <a:bodyPr/>
                    <a:lstStyle/>
                    <a:p>
                      <a:pPr marL="254000">
                        <a:lnSpc>
                          <a:spcPct val="100000"/>
                        </a:lnSpc>
                        <a:spcBef>
                          <a:spcPts val="1500"/>
                        </a:spcBef>
                      </a:pPr>
                      <a:r>
                        <a:rPr sz="1400" spc="-5" dirty="0">
                          <a:latin typeface="Arial"/>
                          <a:cs typeface="Arial"/>
                        </a:rPr>
                        <a:t>knife</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L="10160" algn="ctr">
                        <a:lnSpc>
                          <a:spcPct val="100000"/>
                        </a:lnSpc>
                        <a:spcBef>
                          <a:spcPts val="1500"/>
                        </a:spcBef>
                      </a:pPr>
                      <a:r>
                        <a:rPr sz="1400" dirty="0">
                          <a:latin typeface="Arial"/>
                          <a:cs typeface="Arial"/>
                        </a:rPr>
                        <a:t>1</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500"/>
                        </a:spcBef>
                      </a:pPr>
                      <a:r>
                        <a:rPr sz="1400" dirty="0">
                          <a:latin typeface="Arial"/>
                          <a:cs typeface="Arial"/>
                        </a:rPr>
                        <a:t>1</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500"/>
                        </a:spcBef>
                      </a:pPr>
                      <a:r>
                        <a:rPr sz="1400" dirty="0">
                          <a:latin typeface="Arial"/>
                          <a:cs typeface="Arial"/>
                        </a:rPr>
                        <a:t>4</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127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762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0"/>
                  </a:ext>
                </a:extLst>
              </a:tr>
            </a:tbl>
          </a:graphicData>
        </a:graphic>
      </p:graphicFrame>
      <p:graphicFrame>
        <p:nvGraphicFramePr>
          <p:cNvPr id="4" name="object 4"/>
          <p:cNvGraphicFramePr>
            <a:graphicFrameLocks noGrp="1"/>
          </p:cNvGraphicFramePr>
          <p:nvPr/>
        </p:nvGraphicFramePr>
        <p:xfrm>
          <a:off x="1742405" y="2822898"/>
          <a:ext cx="5777396" cy="527179"/>
        </p:xfrm>
        <a:graphic>
          <a:graphicData uri="http://schemas.openxmlformats.org/drawingml/2006/table">
            <a:tbl>
              <a:tblPr firstRow="1" bandRow="1">
                <a:tableStyleId>{2D5ABB26-0587-4C30-8999-92F81FD0307C}</a:tableStyleId>
              </a:tblPr>
              <a:tblGrid>
                <a:gridCol w="641933">
                  <a:extLst>
                    <a:ext uri="{9D8B030D-6E8A-4147-A177-3AD203B41FA5}">
                      <a16:colId xmlns:a16="http://schemas.microsoft.com/office/drawing/2014/main" xmlns="" val="20000"/>
                    </a:ext>
                  </a:extLst>
                </a:gridCol>
                <a:gridCol w="641933">
                  <a:extLst>
                    <a:ext uri="{9D8B030D-6E8A-4147-A177-3AD203B41FA5}">
                      <a16:colId xmlns:a16="http://schemas.microsoft.com/office/drawing/2014/main" xmlns="" val="20001"/>
                    </a:ext>
                  </a:extLst>
                </a:gridCol>
                <a:gridCol w="641932">
                  <a:extLst>
                    <a:ext uri="{9D8B030D-6E8A-4147-A177-3AD203B41FA5}">
                      <a16:colId xmlns:a16="http://schemas.microsoft.com/office/drawing/2014/main" xmlns="" val="20002"/>
                    </a:ext>
                  </a:extLst>
                </a:gridCol>
                <a:gridCol w="641933">
                  <a:extLst>
                    <a:ext uri="{9D8B030D-6E8A-4147-A177-3AD203B41FA5}">
                      <a16:colId xmlns:a16="http://schemas.microsoft.com/office/drawing/2014/main" xmlns="" val="20003"/>
                    </a:ext>
                  </a:extLst>
                </a:gridCol>
                <a:gridCol w="641933">
                  <a:extLst>
                    <a:ext uri="{9D8B030D-6E8A-4147-A177-3AD203B41FA5}">
                      <a16:colId xmlns:a16="http://schemas.microsoft.com/office/drawing/2014/main" xmlns="" val="20004"/>
                    </a:ext>
                  </a:extLst>
                </a:gridCol>
                <a:gridCol w="641933">
                  <a:extLst>
                    <a:ext uri="{9D8B030D-6E8A-4147-A177-3AD203B41FA5}">
                      <a16:colId xmlns:a16="http://schemas.microsoft.com/office/drawing/2014/main" xmlns="" val="20005"/>
                    </a:ext>
                  </a:extLst>
                </a:gridCol>
                <a:gridCol w="641933">
                  <a:extLst>
                    <a:ext uri="{9D8B030D-6E8A-4147-A177-3AD203B41FA5}">
                      <a16:colId xmlns:a16="http://schemas.microsoft.com/office/drawing/2014/main" xmlns="" val="20006"/>
                    </a:ext>
                  </a:extLst>
                </a:gridCol>
                <a:gridCol w="641933">
                  <a:extLst>
                    <a:ext uri="{9D8B030D-6E8A-4147-A177-3AD203B41FA5}">
                      <a16:colId xmlns:a16="http://schemas.microsoft.com/office/drawing/2014/main" xmlns="" val="20007"/>
                    </a:ext>
                  </a:extLst>
                </a:gridCol>
                <a:gridCol w="641933">
                  <a:extLst>
                    <a:ext uri="{9D8B030D-6E8A-4147-A177-3AD203B41FA5}">
                      <a16:colId xmlns:a16="http://schemas.microsoft.com/office/drawing/2014/main" xmlns="" val="20008"/>
                    </a:ext>
                  </a:extLst>
                </a:gridCol>
              </a:tblGrid>
              <a:tr h="418413">
                <a:tc>
                  <a:txBody>
                    <a:bodyPr/>
                    <a:lstStyle/>
                    <a:p>
                      <a:pPr marL="165100">
                        <a:lnSpc>
                          <a:spcPct val="100000"/>
                        </a:lnSpc>
                        <a:spcBef>
                          <a:spcPts val="1500"/>
                        </a:spcBef>
                      </a:pPr>
                      <a:r>
                        <a:rPr sz="1400" spc="15" dirty="0">
                          <a:latin typeface="Arial"/>
                          <a:cs typeface="Arial"/>
                        </a:rPr>
                        <a:t>sword</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solidFill>
                      <a:srgbClr val="0433FF">
                        <a:alpha val="19999"/>
                      </a:srgbClr>
                    </a:solidFill>
                  </a:tcPr>
                </a:tc>
                <a:tc>
                  <a:txBody>
                    <a:bodyPr/>
                    <a:lstStyle/>
                    <a:p>
                      <a:pPr marR="1270" algn="ctr">
                        <a:lnSpc>
                          <a:spcPct val="100000"/>
                        </a:lnSpc>
                        <a:spcBef>
                          <a:spcPts val="1500"/>
                        </a:spcBef>
                      </a:pPr>
                      <a:r>
                        <a:rPr sz="1400" spc="-5" dirty="0">
                          <a:latin typeface="Arial"/>
                          <a:cs typeface="Arial"/>
                        </a:rPr>
                        <a:t>17</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gn="ctr">
                        <a:lnSpc>
                          <a:spcPct val="100000"/>
                        </a:lnSpc>
                        <a:spcBef>
                          <a:spcPts val="1500"/>
                        </a:spcBef>
                      </a:pPr>
                      <a:r>
                        <a:rPr sz="1400" dirty="0">
                          <a:latin typeface="Arial"/>
                          <a:cs typeface="Arial"/>
                        </a:rPr>
                        <a:t>7</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635" algn="ctr">
                        <a:lnSpc>
                          <a:spcPct val="100000"/>
                        </a:lnSpc>
                        <a:spcBef>
                          <a:spcPts val="1500"/>
                        </a:spcBef>
                      </a:pPr>
                      <a:r>
                        <a:rPr sz="1400" spc="-5" dirty="0">
                          <a:latin typeface="Arial"/>
                          <a:cs typeface="Arial"/>
                        </a:rPr>
                        <a:t>12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L="1270" algn="ctr">
                        <a:lnSpc>
                          <a:spcPct val="100000"/>
                        </a:lnSpc>
                        <a:spcBef>
                          <a:spcPts val="1500"/>
                        </a:spcBef>
                      </a:pPr>
                      <a:r>
                        <a:rPr sz="1400" dirty="0">
                          <a:latin typeface="Arial"/>
                          <a:cs typeface="Arial"/>
                        </a:rPr>
                        <a:t>2</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tc>
                  <a:txBody>
                    <a:bodyPr/>
                    <a:lstStyle/>
                    <a:p>
                      <a:pPr marR="3810" algn="ctr">
                        <a:lnSpc>
                          <a:spcPct val="100000"/>
                        </a:lnSpc>
                        <a:spcBef>
                          <a:spcPts val="1500"/>
                        </a:spcBef>
                      </a:pPr>
                      <a:r>
                        <a:rPr sz="1400" spc="-5" dirty="0">
                          <a:latin typeface="Arial"/>
                          <a:cs typeface="Arial"/>
                        </a:rPr>
                        <a:t>17</a:t>
                      </a:r>
                      <a:endParaRPr sz="1400">
                        <a:latin typeface="Arial"/>
                        <a:cs typeface="Arial"/>
                      </a:endParaRPr>
                    </a:p>
                  </a:txBody>
                  <a:tcPr marL="0" marR="0" marT="100459" marB="0">
                    <a:lnL w="12700">
                      <a:solidFill>
                        <a:srgbClr val="164F86"/>
                      </a:solidFill>
                      <a:prstDash val="solid"/>
                    </a:lnL>
                    <a:lnR w="12700">
                      <a:solidFill>
                        <a:srgbClr val="164F86"/>
                      </a:solidFill>
                      <a:prstDash val="solid"/>
                    </a:lnR>
                    <a:lnT w="12700">
                      <a:solidFill>
                        <a:srgbClr val="164F86"/>
                      </a:solidFill>
                      <a:prstDash val="solid"/>
                    </a:lnT>
                    <a:lnB w="12700">
                      <a:solidFill>
                        <a:srgbClr val="164F86"/>
                      </a:solidFill>
                      <a:prstDash val="solid"/>
                    </a:lnB>
                  </a:tcPr>
                </a:tc>
                <a:extLst>
                  <a:ext uri="{0D108BD9-81ED-4DB2-BD59-A6C34878D82A}">
                    <a16:rowId xmlns:a16="http://schemas.microsoft.com/office/drawing/2014/main" xmlns="" val="10000"/>
                  </a:ext>
                </a:extLst>
              </a:tr>
            </a:tbl>
          </a:graphicData>
        </a:graphic>
      </p:graphicFrame>
      <p:sp>
        <p:nvSpPr>
          <p:cNvPr id="5" name="object 5"/>
          <p:cNvSpPr txBox="1"/>
          <p:nvPr/>
        </p:nvSpPr>
        <p:spPr>
          <a:xfrm>
            <a:off x="3004840" y="3650010"/>
            <a:ext cx="2979948" cy="884101"/>
          </a:xfrm>
          <a:prstGeom prst="rect">
            <a:avLst/>
          </a:prstGeom>
        </p:spPr>
        <p:txBody>
          <a:bodyPr vert="horz" wrap="square" lIns="0" tIns="17412" rIns="0" bIns="0" rtlCol="0">
            <a:spAutoFit/>
          </a:bodyPr>
          <a:lstStyle/>
          <a:p>
            <a:pPr marL="6697" marR="2679" algn="just">
              <a:lnSpc>
                <a:spcPts val="2267"/>
              </a:lnSpc>
              <a:spcBef>
                <a:spcPts val="137"/>
              </a:spcBef>
            </a:pPr>
            <a:r>
              <a:rPr sz="1898" spc="-18" dirty="0">
                <a:latin typeface="Arial"/>
                <a:cs typeface="Arial"/>
              </a:rPr>
              <a:t>Vector </a:t>
            </a:r>
            <a:r>
              <a:rPr sz="1898" dirty="0">
                <a:latin typeface="Arial"/>
                <a:cs typeface="Arial"/>
              </a:rPr>
              <a:t>representation of the  </a:t>
            </a:r>
            <a:r>
              <a:rPr sz="1898" spc="5" dirty="0">
                <a:solidFill>
                  <a:srgbClr val="FF40FF"/>
                </a:solidFill>
                <a:latin typeface="Arial"/>
                <a:cs typeface="Arial"/>
              </a:rPr>
              <a:t>term</a:t>
            </a:r>
            <a:r>
              <a:rPr sz="1898" spc="5" dirty="0">
                <a:latin typeface="Arial"/>
                <a:cs typeface="Arial"/>
              </a:rPr>
              <a:t>; </a:t>
            </a:r>
            <a:r>
              <a:rPr sz="1898" spc="16" dirty="0">
                <a:latin typeface="Arial"/>
                <a:cs typeface="Arial"/>
              </a:rPr>
              <a:t>vector </a:t>
            </a:r>
            <a:r>
              <a:rPr sz="1898" spc="-3" dirty="0">
                <a:latin typeface="Arial"/>
                <a:cs typeface="Arial"/>
              </a:rPr>
              <a:t>size </a:t>
            </a:r>
            <a:r>
              <a:rPr sz="1898" spc="142" dirty="0">
                <a:latin typeface="Arial"/>
                <a:cs typeface="Arial"/>
              </a:rPr>
              <a:t>= </a:t>
            </a:r>
            <a:r>
              <a:rPr sz="1898" spc="16" dirty="0">
                <a:latin typeface="Arial"/>
                <a:cs typeface="Arial"/>
              </a:rPr>
              <a:t>number  </a:t>
            </a:r>
            <a:r>
              <a:rPr sz="1898" dirty="0">
                <a:latin typeface="Arial"/>
                <a:cs typeface="Arial"/>
              </a:rPr>
              <a:t>of</a:t>
            </a:r>
            <a:r>
              <a:rPr sz="1898" spc="-3" dirty="0">
                <a:latin typeface="Arial"/>
                <a:cs typeface="Arial"/>
              </a:rPr>
              <a:t> </a:t>
            </a:r>
            <a:r>
              <a:rPr sz="1898" spc="21" dirty="0">
                <a:latin typeface="Arial"/>
                <a:cs typeface="Arial"/>
              </a:rPr>
              <a:t>documents</a:t>
            </a:r>
            <a:endParaRPr sz="1898">
              <a:latin typeface="Arial"/>
              <a:cs typeface="Arial"/>
            </a:endParaRPr>
          </a:p>
        </p:txBody>
      </p:sp>
      <p:sp>
        <p:nvSpPr>
          <p:cNvPr id="6" name="TextBox 5"/>
          <p:cNvSpPr txBox="1"/>
          <p:nvPr/>
        </p:nvSpPr>
        <p:spPr>
          <a:xfrm>
            <a:off x="304800" y="469781"/>
            <a:ext cx="2117759" cy="553998"/>
          </a:xfrm>
          <a:prstGeom prst="rect">
            <a:avLst/>
          </a:prstGeom>
          <a:noFill/>
        </p:spPr>
        <p:txBody>
          <a:bodyPr wrap="none" rtlCol="0">
            <a:spAutoFit/>
          </a:bodyPr>
          <a:lstStyle/>
          <a:p>
            <a:r>
              <a:rPr lang="en-US" sz="3000" dirty="0" smtClean="0">
                <a:latin typeface="+mj-lt"/>
              </a:rPr>
              <a:t>Word vector</a:t>
            </a:r>
            <a:endParaRPr lang="en-US" sz="3000" dirty="0">
              <a:latin typeface="+mj-lt"/>
            </a:endParaRPr>
          </a:p>
        </p:txBody>
      </p:sp>
      <p:sp>
        <p:nvSpPr>
          <p:cNvPr id="7" name="Title 6"/>
          <p:cNvSpPr>
            <a:spLocks noGrp="1"/>
          </p:cNvSpPr>
          <p:nvPr>
            <p:ph type="title"/>
          </p:nvPr>
        </p:nvSpPr>
        <p:spPr/>
        <p:txBody>
          <a:bodyPr/>
          <a:lstStyle/>
          <a:p>
            <a:endParaRPr lang="en-US"/>
          </a:p>
        </p:txBody>
      </p:sp>
      <p:sp>
        <p:nvSpPr>
          <p:cNvPr id="8"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9"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4"/>
          <p:cNvSpPr/>
          <p:nvPr/>
        </p:nvSpPr>
        <p:spPr>
          <a:xfrm>
            <a:off x="7108149" y="160049"/>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9" name="object 6"/>
          <p:cNvSpPr txBox="1"/>
          <p:nvPr/>
        </p:nvSpPr>
        <p:spPr>
          <a:xfrm>
            <a:off x="7512974" y="382566"/>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dirty="0">
              <a:latin typeface="Arial"/>
              <a:cs typeface="Arial"/>
            </a:endParaRPr>
          </a:p>
        </p:txBody>
      </p:sp>
      <p:pic>
        <p:nvPicPr>
          <p:cNvPr id="2" name="Picture 1"/>
          <p:cNvPicPr>
            <a:picLocks noChangeAspect="1"/>
          </p:cNvPicPr>
          <p:nvPr/>
        </p:nvPicPr>
        <p:blipFill>
          <a:blip r:embed="rId3"/>
          <a:stretch>
            <a:fillRect/>
          </a:stretch>
        </p:blipFill>
        <p:spPr>
          <a:xfrm>
            <a:off x="1752600" y="895350"/>
            <a:ext cx="5638800" cy="3987659"/>
          </a:xfrm>
          <a:prstGeom prst="rect">
            <a:avLst/>
          </a:prstGeom>
        </p:spPr>
      </p:pic>
      <p:sp>
        <p:nvSpPr>
          <p:cNvPr id="6" name="TextBox 5"/>
          <p:cNvSpPr txBox="1"/>
          <p:nvPr/>
        </p:nvSpPr>
        <p:spPr>
          <a:xfrm>
            <a:off x="304800" y="469781"/>
            <a:ext cx="4483150" cy="553998"/>
          </a:xfrm>
          <a:prstGeom prst="rect">
            <a:avLst/>
          </a:prstGeom>
          <a:noFill/>
        </p:spPr>
        <p:txBody>
          <a:bodyPr wrap="none" rtlCol="0">
            <a:spAutoFit/>
          </a:bodyPr>
          <a:lstStyle/>
          <a:p>
            <a:r>
              <a:rPr lang="en-US" sz="3000" dirty="0" smtClean="0">
                <a:latin typeface="+mj-lt"/>
              </a:rPr>
              <a:t>TF-IDF  =  Term Frequency…</a:t>
            </a:r>
            <a:endParaRPr lang="en-US" sz="3000" dirty="0">
              <a:latin typeface="+mj-lt"/>
            </a:endParaRPr>
          </a:p>
        </p:txBody>
      </p:sp>
    </p:spTree>
    <p:extLst>
      <p:ext uri="{BB962C8B-B14F-4D97-AF65-F5344CB8AC3E}">
        <p14:creationId xmlns:p14="http://schemas.microsoft.com/office/powerpoint/2010/main" val="18732241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27287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a:solidFill>
                  <a:schemeClr val="tx1"/>
                </a:solidFill>
                <a:cs typeface="Arial Narrow"/>
              </a:rPr>
              <a:t>NLP </a:t>
            </a:r>
            <a:r>
              <a:rPr lang="en-US" sz="3000" spc="35" dirty="0">
                <a:solidFill>
                  <a:schemeClr val="tx1"/>
                </a:solidFill>
                <a:cs typeface="Arial Narrow"/>
              </a:rPr>
              <a:t>research design</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pic>
        <p:nvPicPr>
          <p:cNvPr id="2050" name="Picture 2" descr="Free Buying Cliparts, Download Free Clip Art, Free Clip Art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68" y="1470122"/>
            <a:ext cx="1124305" cy="8651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3983772" y="1421703"/>
            <a:ext cx="1185863" cy="962025"/>
          </a:xfrm>
          <a:prstGeom prst="rect">
            <a:avLst/>
          </a:prstGeom>
        </p:spPr>
      </p:pic>
      <p:pic>
        <p:nvPicPr>
          <p:cNvPr id="4098" name="Picture 2" descr="Free Thought Bubbles Clipart, Download Free Clip Art, Free Clip Art on  Clipart Librar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111" y="1464865"/>
            <a:ext cx="1224869" cy="1241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Burgers Cliparts, Download Free Clip Art, Free Clip Art on Clip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2768" y="1550027"/>
            <a:ext cx="801625" cy="8016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5000" y="1242436"/>
            <a:ext cx="990600" cy="1199648"/>
          </a:xfrm>
          <a:prstGeom prst="rect">
            <a:avLst/>
          </a:prstGeom>
        </p:spPr>
      </p:pic>
    </p:spTree>
    <p:extLst>
      <p:ext uri="{BB962C8B-B14F-4D97-AF65-F5344CB8AC3E}">
        <p14:creationId xmlns:p14="http://schemas.microsoft.com/office/powerpoint/2010/main" val="42699937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623945" cy="482600"/>
          </a:xfrm>
          <a:prstGeom prst="rect">
            <a:avLst/>
          </a:prstGeom>
        </p:spPr>
        <p:txBody>
          <a:bodyPr vert="horz" wrap="square" lIns="0" tIns="12700" rIns="0" bIns="0" rtlCol="0">
            <a:spAutoFit/>
          </a:bodyPr>
          <a:lstStyle/>
          <a:p>
            <a:pPr marL="12700">
              <a:lnSpc>
                <a:spcPct val="100000"/>
              </a:lnSpc>
              <a:spcBef>
                <a:spcPts val="100"/>
              </a:spcBef>
            </a:pPr>
            <a:r>
              <a:rPr lang="en-US" sz="3000" spc="-20" dirty="0">
                <a:solidFill>
                  <a:schemeClr val="tx1"/>
                </a:solidFill>
                <a:latin typeface="+mj-lt"/>
                <a:cs typeface="Arial Narrow"/>
              </a:rPr>
              <a:t>Inputs to modeling</a:t>
            </a:r>
            <a:endParaRPr sz="3000" dirty="0">
              <a:solidFill>
                <a:schemeClr val="tx1"/>
              </a:solidFill>
              <a:latin typeface="+mj-lt"/>
              <a:cs typeface="Arial Narrow"/>
            </a:endParaRPr>
          </a:p>
        </p:txBody>
      </p:sp>
      <p:sp>
        <p:nvSpPr>
          <p:cNvPr id="3" name="object 3"/>
          <p:cNvSpPr txBox="1">
            <a:spLocks noGrp="1"/>
          </p:cNvSpPr>
          <p:nvPr>
            <p:ph type="body" idx="1"/>
          </p:nvPr>
        </p:nvSpPr>
        <p:spPr>
          <a:xfrm>
            <a:off x="539225" y="1176350"/>
            <a:ext cx="8065549" cy="3176831"/>
          </a:xfrm>
          <a:prstGeom prst="rect">
            <a:avLst/>
          </a:prstGeom>
        </p:spPr>
        <p:txBody>
          <a:bodyPr vert="horz" wrap="square" lIns="0" tIns="52704" rIns="0" bIns="0" rtlCol="0">
            <a:spAutoFit/>
          </a:bodyPr>
          <a:lstStyle/>
          <a:p>
            <a:pPr marL="314960" indent="-300990">
              <a:lnSpc>
                <a:spcPct val="100000"/>
              </a:lnSpc>
              <a:spcBef>
                <a:spcPts val="315"/>
              </a:spcBef>
              <a:buChar char="-"/>
              <a:tabLst>
                <a:tab pos="314960" algn="l"/>
                <a:tab pos="316230" algn="l"/>
              </a:tabLst>
            </a:pPr>
            <a:r>
              <a:rPr spc="-25" dirty="0">
                <a:solidFill>
                  <a:schemeClr val="tx1"/>
                </a:solidFill>
              </a:rPr>
              <a:t>Topic </a:t>
            </a:r>
            <a:r>
              <a:rPr spc="-70" dirty="0">
                <a:solidFill>
                  <a:schemeClr val="tx1"/>
                </a:solidFill>
              </a:rPr>
              <a:t>modeling: </a:t>
            </a:r>
            <a:r>
              <a:rPr spc="-55" dirty="0">
                <a:solidFill>
                  <a:schemeClr val="tx1"/>
                </a:solidFill>
              </a:rPr>
              <a:t>input </a:t>
            </a:r>
            <a:r>
              <a:rPr spc="-150" dirty="0">
                <a:solidFill>
                  <a:schemeClr val="tx1"/>
                </a:solidFill>
              </a:rPr>
              <a:t>= </a:t>
            </a:r>
            <a:r>
              <a:rPr spc="-85" dirty="0">
                <a:solidFill>
                  <a:schemeClr val="tx1"/>
                </a:solidFill>
              </a:rPr>
              <a:t>many </a:t>
            </a:r>
            <a:r>
              <a:rPr spc="-40" dirty="0">
                <a:solidFill>
                  <a:schemeClr val="tx1"/>
                </a:solidFill>
              </a:rPr>
              <a:t>different </a:t>
            </a:r>
            <a:r>
              <a:rPr spc="-35" dirty="0">
                <a:solidFill>
                  <a:schemeClr val="tx1"/>
                </a:solidFill>
              </a:rPr>
              <a:t>texts, </a:t>
            </a:r>
            <a:r>
              <a:rPr spc="-55" dirty="0">
                <a:solidFill>
                  <a:schemeClr val="tx1"/>
                </a:solidFill>
              </a:rPr>
              <a:t>output </a:t>
            </a:r>
            <a:r>
              <a:rPr spc="-150" dirty="0">
                <a:solidFill>
                  <a:schemeClr val="tx1"/>
                </a:solidFill>
              </a:rPr>
              <a:t>= </a:t>
            </a:r>
            <a:r>
              <a:rPr spc="-80" dirty="0">
                <a:solidFill>
                  <a:schemeClr val="tx1"/>
                </a:solidFill>
              </a:rPr>
              <a:t>what </a:t>
            </a:r>
            <a:r>
              <a:rPr spc="-40" dirty="0">
                <a:solidFill>
                  <a:schemeClr val="tx1"/>
                </a:solidFill>
              </a:rPr>
              <a:t>each </a:t>
            </a:r>
            <a:r>
              <a:rPr spc="-20" dirty="0">
                <a:solidFill>
                  <a:schemeClr val="tx1"/>
                </a:solidFill>
              </a:rPr>
              <a:t>text </a:t>
            </a:r>
            <a:r>
              <a:rPr spc="-55" dirty="0">
                <a:solidFill>
                  <a:schemeClr val="tx1"/>
                </a:solidFill>
              </a:rPr>
              <a:t>is</a:t>
            </a:r>
            <a:r>
              <a:rPr spc="235" dirty="0">
                <a:solidFill>
                  <a:schemeClr val="tx1"/>
                </a:solidFill>
              </a:rPr>
              <a:t> </a:t>
            </a:r>
            <a:r>
              <a:rPr spc="-50" dirty="0">
                <a:solidFill>
                  <a:schemeClr val="tx1"/>
                </a:solidFill>
              </a:rPr>
              <a:t>about</a:t>
            </a:r>
          </a:p>
          <a:p>
            <a:pPr marL="772160" lvl="1" indent="-285115">
              <a:lnSpc>
                <a:spcPct val="100000"/>
              </a:lnSpc>
              <a:spcBef>
                <a:spcPts val="330"/>
              </a:spcBef>
              <a:buChar char="-"/>
              <a:tabLst>
                <a:tab pos="772160" algn="l"/>
                <a:tab pos="773430" algn="l"/>
              </a:tabLst>
            </a:pPr>
            <a:r>
              <a:rPr sz="1400" spc="-65" dirty="0">
                <a:solidFill>
                  <a:schemeClr val="tx1"/>
                </a:solidFill>
                <a:latin typeface="Book Antiqua"/>
                <a:cs typeface="Book Antiqua"/>
              </a:rPr>
              <a:t>Newspaper</a:t>
            </a:r>
            <a:r>
              <a:rPr sz="1400" spc="-5" dirty="0">
                <a:solidFill>
                  <a:schemeClr val="tx1"/>
                </a:solidFill>
                <a:latin typeface="Book Antiqua"/>
                <a:cs typeface="Book Antiqua"/>
              </a:rPr>
              <a:t> </a:t>
            </a:r>
            <a:r>
              <a:rPr sz="1400" spc="-30" dirty="0">
                <a:solidFill>
                  <a:schemeClr val="tx1"/>
                </a:solidFill>
                <a:latin typeface="Book Antiqua"/>
                <a:cs typeface="Book Antiqua"/>
              </a:rPr>
              <a:t>articles</a:t>
            </a:r>
            <a:endParaRPr sz="1400" dirty="0">
              <a:solidFill>
                <a:schemeClr val="tx1"/>
              </a:solidFill>
              <a:latin typeface="Book Antiqua"/>
              <a:cs typeface="Book Antiqua"/>
            </a:endParaRPr>
          </a:p>
          <a:p>
            <a:pPr marL="772160" lvl="1" indent="-285115">
              <a:lnSpc>
                <a:spcPct val="100000"/>
              </a:lnSpc>
              <a:spcBef>
                <a:spcPts val="270"/>
              </a:spcBef>
              <a:buChar char="-"/>
              <a:tabLst>
                <a:tab pos="772160" algn="l"/>
                <a:tab pos="773430" algn="l"/>
              </a:tabLst>
            </a:pPr>
            <a:r>
              <a:rPr sz="1400" spc="-40" dirty="0">
                <a:solidFill>
                  <a:schemeClr val="tx1"/>
                </a:solidFill>
                <a:latin typeface="Book Antiqua"/>
                <a:cs typeface="Book Antiqua"/>
              </a:rPr>
              <a:t>Emails</a:t>
            </a:r>
            <a:endParaRPr sz="1400" dirty="0">
              <a:solidFill>
                <a:schemeClr val="tx1"/>
              </a:solidFill>
              <a:latin typeface="Book Antiqua"/>
              <a:cs typeface="Book Antiqua"/>
            </a:endParaRPr>
          </a:p>
          <a:p>
            <a:pPr marL="314960" marR="5080" indent="-300990">
              <a:lnSpc>
                <a:spcPts val="2480"/>
              </a:lnSpc>
              <a:spcBef>
                <a:spcPts val="70"/>
              </a:spcBef>
              <a:buChar char="-"/>
              <a:tabLst>
                <a:tab pos="314960" algn="l"/>
                <a:tab pos="316230" algn="l"/>
              </a:tabLst>
            </a:pPr>
            <a:r>
              <a:rPr spc="-45" dirty="0">
                <a:solidFill>
                  <a:schemeClr val="tx1"/>
                </a:solidFill>
              </a:rPr>
              <a:t>Classification: </a:t>
            </a:r>
            <a:r>
              <a:rPr spc="-55" dirty="0">
                <a:solidFill>
                  <a:schemeClr val="tx1"/>
                </a:solidFill>
              </a:rPr>
              <a:t>input </a:t>
            </a:r>
            <a:r>
              <a:rPr spc="-150" dirty="0">
                <a:solidFill>
                  <a:schemeClr val="tx1"/>
                </a:solidFill>
              </a:rPr>
              <a:t>= </a:t>
            </a:r>
            <a:r>
              <a:rPr spc="-85" dirty="0">
                <a:solidFill>
                  <a:schemeClr val="tx1"/>
                </a:solidFill>
              </a:rPr>
              <a:t>many </a:t>
            </a:r>
            <a:r>
              <a:rPr spc="-40" dirty="0">
                <a:solidFill>
                  <a:schemeClr val="tx1"/>
                </a:solidFill>
              </a:rPr>
              <a:t>different </a:t>
            </a:r>
            <a:r>
              <a:rPr spc="-30" dirty="0">
                <a:solidFill>
                  <a:schemeClr val="tx1"/>
                </a:solidFill>
              </a:rPr>
              <a:t>texts </a:t>
            </a:r>
            <a:r>
              <a:rPr spc="-80" dirty="0">
                <a:solidFill>
                  <a:schemeClr val="tx1"/>
                </a:solidFill>
              </a:rPr>
              <a:t>and </a:t>
            </a:r>
            <a:r>
              <a:rPr spc="-60" dirty="0">
                <a:solidFill>
                  <a:schemeClr val="tx1"/>
                </a:solidFill>
              </a:rPr>
              <a:t>hand-labeled </a:t>
            </a:r>
            <a:r>
              <a:rPr spc="-50" dirty="0">
                <a:solidFill>
                  <a:schemeClr val="tx1"/>
                </a:solidFill>
              </a:rPr>
              <a:t>categories, </a:t>
            </a:r>
            <a:r>
              <a:rPr spc="-55" dirty="0">
                <a:solidFill>
                  <a:schemeClr val="tx1"/>
                </a:solidFill>
              </a:rPr>
              <a:t>output </a:t>
            </a:r>
            <a:r>
              <a:rPr spc="-150" dirty="0">
                <a:solidFill>
                  <a:schemeClr val="tx1"/>
                </a:solidFill>
              </a:rPr>
              <a:t>=  </a:t>
            </a:r>
            <a:r>
              <a:rPr spc="-55" dirty="0">
                <a:solidFill>
                  <a:schemeClr val="tx1"/>
                </a:solidFill>
              </a:rPr>
              <a:t>something </a:t>
            </a:r>
            <a:r>
              <a:rPr spc="-30" dirty="0">
                <a:solidFill>
                  <a:schemeClr val="tx1"/>
                </a:solidFill>
              </a:rPr>
              <a:t>that </a:t>
            </a:r>
            <a:r>
              <a:rPr spc="-40" dirty="0">
                <a:solidFill>
                  <a:schemeClr val="tx1"/>
                </a:solidFill>
              </a:rPr>
              <a:t>can </a:t>
            </a:r>
            <a:r>
              <a:rPr spc="-50" dirty="0">
                <a:solidFill>
                  <a:schemeClr val="tx1"/>
                </a:solidFill>
              </a:rPr>
              <a:t>take </a:t>
            </a:r>
            <a:r>
              <a:rPr spc="-35" dirty="0">
                <a:solidFill>
                  <a:schemeClr val="tx1"/>
                </a:solidFill>
              </a:rPr>
              <a:t>in </a:t>
            </a:r>
            <a:r>
              <a:rPr spc="-60" dirty="0">
                <a:solidFill>
                  <a:schemeClr val="tx1"/>
                </a:solidFill>
              </a:rPr>
              <a:t>unlabeled </a:t>
            </a:r>
            <a:r>
              <a:rPr spc="-30" dirty="0">
                <a:solidFill>
                  <a:schemeClr val="tx1"/>
                </a:solidFill>
              </a:rPr>
              <a:t>texts </a:t>
            </a:r>
            <a:r>
              <a:rPr spc="-80" dirty="0">
                <a:solidFill>
                  <a:schemeClr val="tx1"/>
                </a:solidFill>
              </a:rPr>
              <a:t>and </a:t>
            </a:r>
            <a:r>
              <a:rPr spc="-50" dirty="0">
                <a:solidFill>
                  <a:schemeClr val="tx1"/>
                </a:solidFill>
              </a:rPr>
              <a:t>predict </a:t>
            </a:r>
            <a:r>
              <a:rPr spc="-30" dirty="0">
                <a:solidFill>
                  <a:schemeClr val="tx1"/>
                </a:solidFill>
              </a:rPr>
              <a:t>the</a:t>
            </a:r>
            <a:r>
              <a:rPr spc="25" dirty="0">
                <a:solidFill>
                  <a:schemeClr val="tx1"/>
                </a:solidFill>
              </a:rPr>
              <a:t> </a:t>
            </a:r>
            <a:r>
              <a:rPr spc="-65" dirty="0">
                <a:solidFill>
                  <a:schemeClr val="tx1"/>
                </a:solidFill>
              </a:rPr>
              <a:t>category.</a:t>
            </a:r>
          </a:p>
          <a:p>
            <a:pPr marL="772160" lvl="1" indent="-285115">
              <a:lnSpc>
                <a:spcPct val="100000"/>
              </a:lnSpc>
              <a:spcBef>
                <a:spcPts val="190"/>
              </a:spcBef>
              <a:buChar char="-"/>
              <a:tabLst>
                <a:tab pos="772160" algn="l"/>
                <a:tab pos="773430" algn="l"/>
              </a:tabLst>
            </a:pPr>
            <a:r>
              <a:rPr sz="1400" spc="-60" dirty="0">
                <a:solidFill>
                  <a:schemeClr val="tx1"/>
                </a:solidFill>
                <a:latin typeface="Book Antiqua"/>
                <a:cs typeface="Book Antiqua"/>
              </a:rPr>
              <a:t>Hand</a:t>
            </a:r>
            <a:r>
              <a:rPr sz="1400" dirty="0">
                <a:solidFill>
                  <a:schemeClr val="tx1"/>
                </a:solidFill>
                <a:latin typeface="Book Antiqua"/>
                <a:cs typeface="Book Antiqua"/>
              </a:rPr>
              <a:t> </a:t>
            </a:r>
            <a:r>
              <a:rPr sz="1400" spc="-35" dirty="0">
                <a:solidFill>
                  <a:schemeClr val="tx1"/>
                </a:solidFill>
                <a:latin typeface="Book Antiqua"/>
                <a:cs typeface="Book Antiqua"/>
              </a:rPr>
              <a:t>label</a:t>
            </a:r>
            <a:r>
              <a:rPr sz="1400" dirty="0">
                <a:solidFill>
                  <a:schemeClr val="tx1"/>
                </a:solidFill>
                <a:latin typeface="Book Antiqua"/>
                <a:cs typeface="Book Antiqua"/>
              </a:rPr>
              <a:t> </a:t>
            </a:r>
            <a:r>
              <a:rPr sz="1400" spc="-65" dirty="0">
                <a:solidFill>
                  <a:schemeClr val="tx1"/>
                </a:solidFill>
                <a:latin typeface="Book Antiqua"/>
                <a:cs typeface="Book Antiqua"/>
              </a:rPr>
              <a:t>a</a:t>
            </a:r>
            <a:r>
              <a:rPr sz="1400" dirty="0">
                <a:solidFill>
                  <a:schemeClr val="tx1"/>
                </a:solidFill>
                <a:latin typeface="Book Antiqua"/>
                <a:cs typeface="Book Antiqua"/>
              </a:rPr>
              <a:t> </a:t>
            </a:r>
            <a:r>
              <a:rPr sz="1400" spc="-35" dirty="0">
                <a:solidFill>
                  <a:schemeClr val="tx1"/>
                </a:solidFill>
                <a:latin typeface="Book Antiqua"/>
                <a:cs typeface="Book Antiqua"/>
              </a:rPr>
              <a:t>bunch</a:t>
            </a:r>
            <a:r>
              <a:rPr sz="1400" dirty="0">
                <a:solidFill>
                  <a:schemeClr val="tx1"/>
                </a:solidFill>
                <a:latin typeface="Book Antiqua"/>
                <a:cs typeface="Book Antiqua"/>
              </a:rPr>
              <a:t> </a:t>
            </a:r>
            <a:r>
              <a:rPr sz="1400" spc="-25" dirty="0">
                <a:solidFill>
                  <a:schemeClr val="tx1"/>
                </a:solidFill>
                <a:latin typeface="Book Antiqua"/>
                <a:cs typeface="Book Antiqua"/>
              </a:rPr>
              <a:t>of</a:t>
            </a:r>
            <a:r>
              <a:rPr sz="1400" spc="5" dirty="0">
                <a:solidFill>
                  <a:schemeClr val="tx1"/>
                </a:solidFill>
                <a:latin typeface="Book Antiqua"/>
                <a:cs typeface="Book Antiqua"/>
              </a:rPr>
              <a:t> </a:t>
            </a:r>
            <a:r>
              <a:rPr sz="1400" spc="-45" dirty="0">
                <a:solidFill>
                  <a:schemeClr val="tx1"/>
                </a:solidFill>
                <a:latin typeface="Book Antiqua"/>
                <a:cs typeface="Book Antiqua"/>
              </a:rPr>
              <a:t>documents,</a:t>
            </a:r>
            <a:r>
              <a:rPr sz="1400" dirty="0">
                <a:solidFill>
                  <a:schemeClr val="tx1"/>
                </a:solidFill>
                <a:latin typeface="Book Antiqua"/>
                <a:cs typeface="Book Antiqua"/>
              </a:rPr>
              <a:t> </a:t>
            </a:r>
            <a:r>
              <a:rPr sz="1400" spc="-30" dirty="0">
                <a:solidFill>
                  <a:schemeClr val="tx1"/>
                </a:solidFill>
                <a:latin typeface="Book Antiqua"/>
                <a:cs typeface="Book Antiqua"/>
              </a:rPr>
              <a:t>train</a:t>
            </a:r>
            <a:r>
              <a:rPr sz="1400" dirty="0">
                <a:solidFill>
                  <a:schemeClr val="tx1"/>
                </a:solidFill>
                <a:latin typeface="Book Antiqua"/>
                <a:cs typeface="Book Antiqua"/>
              </a:rPr>
              <a:t> </a:t>
            </a:r>
            <a:r>
              <a:rPr sz="1400" spc="-65" dirty="0">
                <a:solidFill>
                  <a:schemeClr val="tx1"/>
                </a:solidFill>
                <a:latin typeface="Book Antiqua"/>
                <a:cs typeface="Book Antiqua"/>
              </a:rPr>
              <a:t>a</a:t>
            </a:r>
            <a:r>
              <a:rPr sz="1400" dirty="0">
                <a:solidFill>
                  <a:schemeClr val="tx1"/>
                </a:solidFill>
                <a:latin typeface="Book Antiqua"/>
                <a:cs typeface="Book Antiqua"/>
              </a:rPr>
              <a:t> </a:t>
            </a:r>
            <a:r>
              <a:rPr sz="1400" spc="-40" dirty="0">
                <a:solidFill>
                  <a:schemeClr val="tx1"/>
                </a:solidFill>
                <a:latin typeface="Book Antiqua"/>
                <a:cs typeface="Book Antiqua"/>
              </a:rPr>
              <a:t>computer</a:t>
            </a:r>
            <a:r>
              <a:rPr sz="1400" dirty="0">
                <a:solidFill>
                  <a:schemeClr val="tx1"/>
                </a:solidFill>
                <a:latin typeface="Book Antiqua"/>
                <a:cs typeface="Book Antiqua"/>
              </a:rPr>
              <a:t> </a:t>
            </a:r>
            <a:r>
              <a:rPr sz="1400" spc="-15" dirty="0">
                <a:solidFill>
                  <a:schemeClr val="tx1"/>
                </a:solidFill>
                <a:latin typeface="Book Antiqua"/>
                <a:cs typeface="Book Antiqua"/>
              </a:rPr>
              <a:t>to</a:t>
            </a:r>
            <a:r>
              <a:rPr sz="1400" spc="5" dirty="0">
                <a:solidFill>
                  <a:schemeClr val="tx1"/>
                </a:solidFill>
                <a:latin typeface="Book Antiqua"/>
                <a:cs typeface="Book Antiqua"/>
              </a:rPr>
              <a:t> </a:t>
            </a:r>
            <a:r>
              <a:rPr sz="1400" spc="-35" dirty="0">
                <a:solidFill>
                  <a:schemeClr val="tx1"/>
                </a:solidFill>
                <a:latin typeface="Book Antiqua"/>
                <a:cs typeface="Book Antiqua"/>
              </a:rPr>
              <a:t>mimic</a:t>
            </a:r>
            <a:r>
              <a:rPr sz="1400" dirty="0">
                <a:solidFill>
                  <a:schemeClr val="tx1"/>
                </a:solidFill>
                <a:latin typeface="Book Antiqua"/>
                <a:cs typeface="Book Antiqua"/>
              </a:rPr>
              <a:t> </a:t>
            </a:r>
            <a:r>
              <a:rPr sz="1400" spc="-60" dirty="0">
                <a:solidFill>
                  <a:schemeClr val="tx1"/>
                </a:solidFill>
                <a:latin typeface="Book Antiqua"/>
                <a:cs typeface="Book Antiqua"/>
              </a:rPr>
              <a:t>your</a:t>
            </a:r>
            <a:r>
              <a:rPr sz="1400" dirty="0">
                <a:solidFill>
                  <a:schemeClr val="tx1"/>
                </a:solidFill>
                <a:latin typeface="Book Antiqua"/>
                <a:cs typeface="Book Antiqua"/>
              </a:rPr>
              <a:t> </a:t>
            </a:r>
            <a:r>
              <a:rPr sz="1400" spc="-55" dirty="0">
                <a:solidFill>
                  <a:schemeClr val="tx1"/>
                </a:solidFill>
                <a:latin typeface="Book Antiqua"/>
                <a:cs typeface="Book Antiqua"/>
              </a:rPr>
              <a:t>hand</a:t>
            </a:r>
            <a:r>
              <a:rPr sz="1400" dirty="0">
                <a:solidFill>
                  <a:schemeClr val="tx1"/>
                </a:solidFill>
                <a:latin typeface="Book Antiqua"/>
                <a:cs typeface="Book Antiqua"/>
              </a:rPr>
              <a:t> </a:t>
            </a:r>
            <a:r>
              <a:rPr sz="1400" spc="-45" dirty="0">
                <a:solidFill>
                  <a:schemeClr val="tx1"/>
                </a:solidFill>
                <a:latin typeface="Book Antiqua"/>
                <a:cs typeface="Book Antiqua"/>
              </a:rPr>
              <a:t>coding</a:t>
            </a:r>
            <a:endParaRPr sz="1400" dirty="0">
              <a:solidFill>
                <a:schemeClr val="tx1"/>
              </a:solidFill>
              <a:latin typeface="Book Antiqua"/>
              <a:cs typeface="Book Antiqua"/>
            </a:endParaRPr>
          </a:p>
          <a:p>
            <a:pPr marL="772160" lvl="1" indent="-285115">
              <a:lnSpc>
                <a:spcPct val="100000"/>
              </a:lnSpc>
              <a:spcBef>
                <a:spcPts val="270"/>
              </a:spcBef>
              <a:buChar char="-"/>
              <a:tabLst>
                <a:tab pos="772160" algn="l"/>
                <a:tab pos="773430" algn="l"/>
              </a:tabLst>
            </a:pPr>
            <a:r>
              <a:rPr sz="1400" spc="-50" dirty="0">
                <a:solidFill>
                  <a:schemeClr val="tx1"/>
                </a:solidFill>
                <a:latin typeface="Book Antiqua"/>
                <a:cs typeface="Book Antiqua"/>
              </a:rPr>
              <a:t>Spam</a:t>
            </a:r>
            <a:r>
              <a:rPr sz="1400" spc="-5" dirty="0">
                <a:solidFill>
                  <a:schemeClr val="tx1"/>
                </a:solidFill>
                <a:latin typeface="Book Antiqua"/>
                <a:cs typeface="Book Antiqua"/>
              </a:rPr>
              <a:t> </a:t>
            </a:r>
            <a:r>
              <a:rPr sz="1400" spc="-445" dirty="0">
                <a:solidFill>
                  <a:schemeClr val="tx1"/>
                </a:solidFill>
                <a:latin typeface="Book Antiqua"/>
                <a:cs typeface="Book Antiqua"/>
              </a:rPr>
              <a:t>/</a:t>
            </a:r>
            <a:r>
              <a:rPr sz="1400" dirty="0">
                <a:solidFill>
                  <a:schemeClr val="tx1"/>
                </a:solidFill>
                <a:latin typeface="Book Antiqua"/>
                <a:cs typeface="Book Antiqua"/>
              </a:rPr>
              <a:t> </a:t>
            </a:r>
            <a:r>
              <a:rPr sz="1400" spc="-55" dirty="0">
                <a:solidFill>
                  <a:schemeClr val="tx1"/>
                </a:solidFill>
                <a:latin typeface="Book Antiqua"/>
                <a:cs typeface="Book Antiqua"/>
              </a:rPr>
              <a:t>ham</a:t>
            </a:r>
            <a:endParaRPr sz="1400" dirty="0">
              <a:solidFill>
                <a:schemeClr val="tx1"/>
              </a:solidFill>
              <a:latin typeface="Book Antiqua"/>
              <a:cs typeface="Book Antiqua"/>
            </a:endParaRPr>
          </a:p>
          <a:p>
            <a:pPr marL="772160" lvl="1" indent="-285115">
              <a:lnSpc>
                <a:spcPct val="100000"/>
              </a:lnSpc>
              <a:spcBef>
                <a:spcPts val="270"/>
              </a:spcBef>
              <a:buChar char="-"/>
              <a:tabLst>
                <a:tab pos="772160" algn="l"/>
                <a:tab pos="773430" algn="l"/>
              </a:tabLst>
            </a:pPr>
            <a:r>
              <a:rPr sz="1400" spc="-70" dirty="0">
                <a:solidFill>
                  <a:schemeClr val="tx1"/>
                </a:solidFill>
                <a:latin typeface="Book Antiqua"/>
                <a:cs typeface="Book Antiqua"/>
              </a:rPr>
              <a:t>positive/negative</a:t>
            </a:r>
            <a:r>
              <a:rPr sz="1400" spc="-5" dirty="0">
                <a:solidFill>
                  <a:schemeClr val="tx1"/>
                </a:solidFill>
                <a:latin typeface="Book Antiqua"/>
                <a:cs typeface="Book Antiqua"/>
              </a:rPr>
              <a:t> </a:t>
            </a:r>
            <a:r>
              <a:rPr sz="1400" spc="-65" dirty="0">
                <a:solidFill>
                  <a:schemeClr val="tx1"/>
                </a:solidFill>
                <a:latin typeface="Book Antiqua"/>
                <a:cs typeface="Book Antiqua"/>
              </a:rPr>
              <a:t>reviews</a:t>
            </a:r>
            <a:endParaRPr sz="1400" dirty="0">
              <a:solidFill>
                <a:schemeClr val="tx1"/>
              </a:solidFill>
              <a:latin typeface="Book Antiqua"/>
              <a:cs typeface="Book Antiqua"/>
            </a:endParaRPr>
          </a:p>
          <a:p>
            <a:pPr marL="314960" indent="-300990">
              <a:lnSpc>
                <a:spcPct val="100000"/>
              </a:lnSpc>
              <a:spcBef>
                <a:spcPts val="254"/>
              </a:spcBef>
              <a:buChar char="-"/>
              <a:tabLst>
                <a:tab pos="314960" algn="l"/>
                <a:tab pos="316230" algn="l"/>
              </a:tabLst>
            </a:pPr>
            <a:r>
              <a:rPr spc="-10" dirty="0">
                <a:solidFill>
                  <a:schemeClr val="tx1"/>
                </a:solidFill>
              </a:rPr>
              <a:t>The </a:t>
            </a:r>
            <a:r>
              <a:rPr spc="-60" dirty="0">
                <a:solidFill>
                  <a:schemeClr val="tx1"/>
                </a:solidFill>
              </a:rPr>
              <a:t>big </a:t>
            </a:r>
            <a:r>
              <a:rPr spc="-40" dirty="0">
                <a:solidFill>
                  <a:schemeClr val="tx1"/>
                </a:solidFill>
              </a:rPr>
              <a:t>difference </a:t>
            </a:r>
            <a:r>
              <a:rPr spc="-55" dirty="0">
                <a:solidFill>
                  <a:schemeClr val="tx1"/>
                </a:solidFill>
              </a:rPr>
              <a:t>is </a:t>
            </a:r>
            <a:r>
              <a:rPr spc="-30" dirty="0">
                <a:solidFill>
                  <a:schemeClr val="tx1"/>
                </a:solidFill>
              </a:rPr>
              <a:t>the </a:t>
            </a:r>
            <a:r>
              <a:rPr spc="-60" dirty="0">
                <a:solidFill>
                  <a:schemeClr val="tx1"/>
                </a:solidFill>
              </a:rPr>
              <a:t>need </a:t>
            </a:r>
            <a:r>
              <a:rPr spc="-35" dirty="0">
                <a:solidFill>
                  <a:schemeClr val="tx1"/>
                </a:solidFill>
              </a:rPr>
              <a:t>for </a:t>
            </a:r>
            <a:r>
              <a:rPr spc="-55" dirty="0">
                <a:solidFill>
                  <a:schemeClr val="tx1"/>
                </a:solidFill>
              </a:rPr>
              <a:t>labeled </a:t>
            </a:r>
            <a:r>
              <a:rPr spc="-70" dirty="0">
                <a:solidFill>
                  <a:schemeClr val="tx1"/>
                </a:solidFill>
              </a:rPr>
              <a:t>data </a:t>
            </a:r>
            <a:r>
              <a:rPr spc="-60" dirty="0">
                <a:solidFill>
                  <a:schemeClr val="tx1"/>
                </a:solidFill>
              </a:rPr>
              <a:t>(unsupervised</a:t>
            </a:r>
            <a:r>
              <a:rPr spc="195" dirty="0">
                <a:solidFill>
                  <a:schemeClr val="tx1"/>
                </a:solidFill>
              </a:rPr>
              <a:t> </a:t>
            </a:r>
            <a:r>
              <a:rPr spc="-114" dirty="0">
                <a:solidFill>
                  <a:schemeClr val="tx1"/>
                </a:solidFill>
              </a:rPr>
              <a:t>vs </a:t>
            </a:r>
            <a:r>
              <a:rPr spc="-60" dirty="0">
                <a:solidFill>
                  <a:schemeClr val="tx1"/>
                </a:solidFill>
              </a:rPr>
              <a:t>supervised)</a:t>
            </a:r>
          </a:p>
          <a:p>
            <a:pPr marL="314960" marR="391160" indent="-300990">
              <a:lnSpc>
                <a:spcPct val="114599"/>
              </a:lnSpc>
              <a:buChar char="-"/>
              <a:tabLst>
                <a:tab pos="314960" algn="l"/>
                <a:tab pos="316230" algn="l"/>
              </a:tabLst>
            </a:pPr>
            <a:r>
              <a:rPr spc="-5" dirty="0">
                <a:solidFill>
                  <a:schemeClr val="tx1"/>
                </a:solidFill>
              </a:rPr>
              <a:t>Text </a:t>
            </a:r>
            <a:r>
              <a:rPr spc="-150" dirty="0">
                <a:solidFill>
                  <a:schemeClr val="tx1"/>
                </a:solidFill>
              </a:rPr>
              <a:t>= </a:t>
            </a:r>
            <a:r>
              <a:rPr spc="-55" dirty="0">
                <a:solidFill>
                  <a:schemeClr val="tx1"/>
                </a:solidFill>
              </a:rPr>
              <a:t>document, </a:t>
            </a:r>
            <a:r>
              <a:rPr spc="-60" dirty="0">
                <a:solidFill>
                  <a:schemeClr val="tx1"/>
                </a:solidFill>
              </a:rPr>
              <a:t>could </a:t>
            </a:r>
            <a:r>
              <a:rPr spc="-35" dirty="0">
                <a:solidFill>
                  <a:schemeClr val="tx1"/>
                </a:solidFill>
              </a:rPr>
              <a:t>be </a:t>
            </a:r>
            <a:r>
              <a:rPr spc="-80" dirty="0">
                <a:solidFill>
                  <a:schemeClr val="tx1"/>
                </a:solidFill>
              </a:rPr>
              <a:t>a review, newspaper </a:t>
            </a:r>
            <a:r>
              <a:rPr spc="-35" dirty="0">
                <a:solidFill>
                  <a:schemeClr val="tx1"/>
                </a:solidFill>
              </a:rPr>
              <a:t>article, </a:t>
            </a:r>
            <a:r>
              <a:rPr spc="-40" dirty="0">
                <a:solidFill>
                  <a:schemeClr val="tx1"/>
                </a:solidFill>
              </a:rPr>
              <a:t>journal </a:t>
            </a:r>
            <a:r>
              <a:rPr spc="-35" dirty="0">
                <a:solidFill>
                  <a:schemeClr val="tx1"/>
                </a:solidFill>
              </a:rPr>
              <a:t>article, </a:t>
            </a:r>
            <a:r>
              <a:rPr spc="-70" dirty="0">
                <a:solidFill>
                  <a:schemeClr val="tx1"/>
                </a:solidFill>
              </a:rPr>
              <a:t>whole  </a:t>
            </a:r>
            <a:r>
              <a:rPr spc="-50" dirty="0">
                <a:solidFill>
                  <a:schemeClr val="tx1"/>
                </a:solidFill>
              </a:rPr>
              <a:t>book, </a:t>
            </a:r>
            <a:r>
              <a:rPr spc="-55" dirty="0">
                <a:solidFill>
                  <a:schemeClr val="tx1"/>
                </a:solidFill>
              </a:rPr>
              <a:t>tweet, </a:t>
            </a:r>
            <a:r>
              <a:rPr spc="-155" dirty="0">
                <a:solidFill>
                  <a:schemeClr val="tx1"/>
                </a:solidFill>
              </a:rPr>
              <a:t>. .</a:t>
            </a:r>
            <a:r>
              <a:rPr spc="-40" dirty="0">
                <a:solidFill>
                  <a:schemeClr val="tx1"/>
                </a:solidFill>
              </a:rPr>
              <a:t> </a:t>
            </a:r>
            <a:r>
              <a:rPr spc="-155" dirty="0">
                <a:solidFill>
                  <a:schemeClr val="tx1"/>
                </a:solidFill>
              </a:rPr>
              <a:t>.</a:t>
            </a:r>
          </a:p>
        </p:txBody>
      </p:sp>
      <p:sp>
        <p:nvSpPr>
          <p:cNvPr id="4" name="object 4"/>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5" name="object 5"/>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2206075" cy="936154"/>
          </a:xfrm>
          <a:prstGeom prst="rect">
            <a:avLst/>
          </a:prstGeom>
        </p:spPr>
        <p:txBody>
          <a:bodyPr vert="horz" wrap="square" lIns="0" tIns="12700" rIns="0" bIns="0" rtlCol="0">
            <a:spAutoFit/>
          </a:bodyPr>
          <a:lstStyle/>
          <a:p>
            <a:pPr marL="12700">
              <a:lnSpc>
                <a:spcPct val="100000"/>
              </a:lnSpc>
              <a:spcBef>
                <a:spcPts val="100"/>
              </a:spcBef>
            </a:pPr>
            <a:r>
              <a:rPr lang="en-US" sz="3000" spc="-20" dirty="0" smtClean="0">
                <a:solidFill>
                  <a:schemeClr val="tx1"/>
                </a:solidFill>
                <a:latin typeface="+mj-lt"/>
                <a:cs typeface="Arial Narrow"/>
              </a:rPr>
              <a:t>Frequent words</a:t>
            </a:r>
            <a:endParaRPr sz="3000" dirty="0">
              <a:solidFill>
                <a:schemeClr val="tx1"/>
              </a:solidFill>
              <a:latin typeface="+mj-lt"/>
              <a:cs typeface="Arial Narrow"/>
            </a:endParaRPr>
          </a:p>
        </p:txBody>
      </p:sp>
      <p:pic>
        <p:nvPicPr>
          <p:cNvPr id="8" name="Picture 7"/>
          <p:cNvPicPr>
            <a:picLocks noChangeAspect="1"/>
          </p:cNvPicPr>
          <p:nvPr/>
        </p:nvPicPr>
        <p:blipFill>
          <a:blip r:embed="rId3"/>
          <a:stretch>
            <a:fillRect/>
          </a:stretch>
        </p:blipFill>
        <p:spPr>
          <a:xfrm>
            <a:off x="2068664" y="122262"/>
            <a:ext cx="4953000" cy="4960691"/>
          </a:xfrm>
          <a:prstGeom prst="rect">
            <a:avLst/>
          </a:prstGeom>
        </p:spPr>
      </p:pic>
    </p:spTree>
    <p:extLst>
      <p:ext uri="{BB962C8B-B14F-4D97-AF65-F5344CB8AC3E}">
        <p14:creationId xmlns:p14="http://schemas.microsoft.com/office/powerpoint/2010/main" val="342723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5177875" cy="474489"/>
          </a:xfrm>
          <a:prstGeom prst="rect">
            <a:avLst/>
          </a:prstGeom>
        </p:spPr>
        <p:txBody>
          <a:bodyPr vert="horz" wrap="square" lIns="0" tIns="12700" rIns="0" bIns="0" rtlCol="0">
            <a:spAutoFit/>
          </a:bodyPr>
          <a:lstStyle/>
          <a:p>
            <a:pPr marL="12700">
              <a:lnSpc>
                <a:spcPct val="100000"/>
              </a:lnSpc>
              <a:spcBef>
                <a:spcPts val="100"/>
              </a:spcBef>
            </a:pPr>
            <a:r>
              <a:rPr sz="3000" spc="-95" dirty="0">
                <a:solidFill>
                  <a:schemeClr val="tx1"/>
                </a:solidFill>
                <a:latin typeface="+mj-lt"/>
                <a:cs typeface="Arial" panose="020B0604020202020204" pitchFamily="34" charset="0"/>
              </a:rPr>
              <a:t>Goals </a:t>
            </a:r>
            <a:r>
              <a:rPr sz="3000" spc="40" dirty="0">
                <a:solidFill>
                  <a:schemeClr val="tx1"/>
                </a:solidFill>
                <a:latin typeface="+mj-lt"/>
                <a:cs typeface="Arial" panose="020B0604020202020204" pitchFamily="34" charset="0"/>
              </a:rPr>
              <a:t>of </a:t>
            </a:r>
            <a:r>
              <a:rPr sz="3000" spc="55" dirty="0">
                <a:solidFill>
                  <a:schemeClr val="tx1"/>
                </a:solidFill>
                <a:latin typeface="+mj-lt"/>
                <a:cs typeface="Arial" panose="020B0604020202020204" pitchFamily="34" charset="0"/>
              </a:rPr>
              <a:t>this </a:t>
            </a:r>
            <a:r>
              <a:rPr sz="3000" spc="-25" dirty="0">
                <a:solidFill>
                  <a:schemeClr val="tx1"/>
                </a:solidFill>
                <a:latin typeface="+mj-lt"/>
                <a:cs typeface="Arial" panose="020B0604020202020204" pitchFamily="34" charset="0"/>
              </a:rPr>
              <a:t>workshop</a:t>
            </a:r>
            <a:endParaRPr sz="3000" dirty="0">
              <a:solidFill>
                <a:schemeClr val="tx1"/>
              </a:solidFill>
              <a:latin typeface="+mj-lt"/>
              <a:cs typeface="Arial" panose="020B0604020202020204" pitchFamily="34" charset="0"/>
            </a:endParaRPr>
          </a:p>
        </p:txBody>
      </p:sp>
      <p:sp>
        <p:nvSpPr>
          <p:cNvPr id="3" name="object 3"/>
          <p:cNvSpPr txBox="1"/>
          <p:nvPr/>
        </p:nvSpPr>
        <p:spPr>
          <a:xfrm>
            <a:off x="533400" y="1505175"/>
            <a:ext cx="8145256" cy="2800125"/>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sz="1800" spc="-55" dirty="0" smtClean="0">
                <a:latin typeface="Book Antiqua"/>
                <a:cs typeface="Book Antiqua"/>
              </a:rPr>
              <a:t>Build </a:t>
            </a:r>
            <a:r>
              <a:rPr sz="1800" spc="-40" dirty="0">
                <a:latin typeface="Book Antiqua"/>
                <a:cs typeface="Book Antiqua"/>
              </a:rPr>
              <a:t>intuitions </a:t>
            </a:r>
            <a:r>
              <a:rPr sz="1800" spc="-50" dirty="0">
                <a:latin typeface="Book Antiqua"/>
                <a:cs typeface="Book Antiqua"/>
              </a:rPr>
              <a:t>about </a:t>
            </a:r>
            <a:r>
              <a:rPr lang="en-US" sz="1800" spc="-40" dirty="0">
                <a:latin typeface="Book Antiqua"/>
                <a:cs typeface="Book Antiqua"/>
              </a:rPr>
              <a:t>using text as </a:t>
            </a:r>
            <a:r>
              <a:rPr lang="en-US" sz="1800" spc="-40" dirty="0" smtClean="0">
                <a:latin typeface="Book Antiqua"/>
                <a:cs typeface="Book Antiqua"/>
              </a:rPr>
              <a:t>data</a:t>
            </a:r>
            <a:endParaRPr sz="1800" dirty="0">
              <a:latin typeface="Book Antiqua"/>
              <a:cs typeface="Book Antiqua"/>
            </a:endParaRPr>
          </a:p>
          <a:p>
            <a:pPr marL="313055" indent="-300990">
              <a:lnSpc>
                <a:spcPct val="100000"/>
              </a:lnSpc>
              <a:spcBef>
                <a:spcPts val="315"/>
              </a:spcBef>
              <a:buChar char="-"/>
              <a:tabLst>
                <a:tab pos="312420" algn="l"/>
                <a:tab pos="313690" algn="l"/>
              </a:tabLst>
            </a:pPr>
            <a:r>
              <a:rPr sz="1800" spc="-60" dirty="0">
                <a:latin typeface="Book Antiqua"/>
                <a:cs typeface="Book Antiqua"/>
              </a:rPr>
              <a:t>Understand </a:t>
            </a:r>
            <a:r>
              <a:rPr sz="1800" spc="-40" dirty="0">
                <a:latin typeface="Book Antiqua"/>
                <a:cs typeface="Book Antiqua"/>
              </a:rPr>
              <a:t>at </a:t>
            </a:r>
            <a:r>
              <a:rPr sz="1800" spc="-80" dirty="0">
                <a:latin typeface="Book Antiqua"/>
                <a:cs typeface="Book Antiqua"/>
              </a:rPr>
              <a:t>a</a:t>
            </a:r>
            <a:r>
              <a:rPr sz="1800" spc="95" dirty="0">
                <a:latin typeface="Book Antiqua"/>
                <a:cs typeface="Book Antiqua"/>
              </a:rPr>
              <a:t> </a:t>
            </a:r>
            <a:r>
              <a:rPr sz="1800" spc="-60" dirty="0" smtClean="0">
                <a:latin typeface="Book Antiqua"/>
                <a:cs typeface="Book Antiqua"/>
              </a:rPr>
              <a:t>high-level</a:t>
            </a:r>
            <a:r>
              <a:rPr lang="en-US" sz="1800" spc="-60" dirty="0" smtClean="0">
                <a:latin typeface="Book Antiqua"/>
                <a:cs typeface="Book Antiqua"/>
              </a:rPr>
              <a:t>:</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70" dirty="0">
                <a:latin typeface="Book Antiqua"/>
                <a:cs typeface="Book Antiqua"/>
              </a:rPr>
              <a:t>how </a:t>
            </a:r>
            <a:r>
              <a:rPr lang="en-US" sz="1400" spc="-70" dirty="0">
                <a:latin typeface="Book Antiqua"/>
                <a:cs typeface="Book Antiqua"/>
              </a:rPr>
              <a:t>a few primary </a:t>
            </a:r>
            <a:r>
              <a:rPr lang="en-US" sz="1400" spc="-35" dirty="0">
                <a:latin typeface="Book Antiqua"/>
                <a:cs typeface="Book Antiqua"/>
              </a:rPr>
              <a:t>CTA</a:t>
            </a:r>
            <a:r>
              <a:rPr sz="1400" spc="-35" dirty="0">
                <a:latin typeface="Book Antiqua"/>
                <a:cs typeface="Book Antiqua"/>
              </a:rPr>
              <a:t> </a:t>
            </a:r>
            <a:r>
              <a:rPr sz="1400" spc="-45" dirty="0">
                <a:latin typeface="Book Antiqua"/>
                <a:cs typeface="Book Antiqua"/>
              </a:rPr>
              <a:t>method</a:t>
            </a:r>
            <a:r>
              <a:rPr lang="en-US" sz="1400" spc="-45" dirty="0">
                <a:latin typeface="Book Antiqua"/>
                <a:cs typeface="Book Antiqua"/>
              </a:rPr>
              <a:t>s</a:t>
            </a:r>
            <a:r>
              <a:rPr sz="1400" spc="100" dirty="0">
                <a:latin typeface="Book Antiqua"/>
                <a:cs typeface="Book Antiqua"/>
              </a:rPr>
              <a:t> </a:t>
            </a:r>
            <a:r>
              <a:rPr sz="1400" spc="-65" dirty="0">
                <a:latin typeface="Book Antiqua"/>
                <a:cs typeface="Book Antiqua"/>
              </a:rPr>
              <a:t>work</a:t>
            </a:r>
            <a:endParaRPr sz="1400" dirty="0">
              <a:latin typeface="Book Antiqua"/>
              <a:cs typeface="Book Antiqua"/>
            </a:endParaRPr>
          </a:p>
          <a:p>
            <a:pPr marL="770255" lvl="1" indent="-285115">
              <a:lnSpc>
                <a:spcPct val="100000"/>
              </a:lnSpc>
              <a:spcBef>
                <a:spcPts val="270"/>
              </a:spcBef>
              <a:buChar char="-"/>
              <a:tabLst>
                <a:tab pos="769620" algn="l"/>
                <a:tab pos="770890" algn="l"/>
              </a:tabLst>
            </a:pPr>
            <a:r>
              <a:rPr sz="1400" spc="-65" dirty="0">
                <a:latin typeface="Book Antiqua"/>
                <a:cs typeface="Book Antiqua"/>
              </a:rPr>
              <a:t>what </a:t>
            </a:r>
            <a:r>
              <a:rPr sz="1400" spc="-55" dirty="0">
                <a:latin typeface="Book Antiqua"/>
                <a:cs typeface="Book Antiqua"/>
              </a:rPr>
              <a:t>kinds </a:t>
            </a:r>
            <a:r>
              <a:rPr sz="1400" spc="-25" dirty="0">
                <a:latin typeface="Book Antiqua"/>
                <a:cs typeface="Book Antiqua"/>
              </a:rPr>
              <a:t>of </a:t>
            </a:r>
            <a:r>
              <a:rPr sz="1400" spc="-40" dirty="0">
                <a:latin typeface="Book Antiqua"/>
                <a:cs typeface="Book Antiqua"/>
              </a:rPr>
              <a:t>questions </a:t>
            </a:r>
            <a:r>
              <a:rPr sz="1400" spc="-45" dirty="0">
                <a:latin typeface="Book Antiqua"/>
                <a:cs typeface="Book Antiqua"/>
              </a:rPr>
              <a:t>they</a:t>
            </a:r>
            <a:r>
              <a:rPr sz="1400" spc="180" dirty="0">
                <a:latin typeface="Book Antiqua"/>
                <a:cs typeface="Book Antiqua"/>
              </a:rPr>
              <a:t> </a:t>
            </a:r>
            <a:r>
              <a:rPr sz="1400" spc="-60" dirty="0">
                <a:latin typeface="Book Antiqua"/>
                <a:cs typeface="Book Antiqua"/>
              </a:rPr>
              <a:t>answer</a:t>
            </a:r>
            <a:endParaRPr lang="en-US" sz="1400" spc="-60" dirty="0">
              <a:latin typeface="Book Antiqua"/>
              <a:cs typeface="Book Antiqua"/>
            </a:endParaRPr>
          </a:p>
          <a:p>
            <a:pPr marL="770255" lvl="1" indent="-285115">
              <a:lnSpc>
                <a:spcPct val="100000"/>
              </a:lnSpc>
              <a:spcBef>
                <a:spcPts val="270"/>
              </a:spcBef>
              <a:buChar char="-"/>
              <a:tabLst>
                <a:tab pos="769620" algn="l"/>
                <a:tab pos="770890" algn="l"/>
              </a:tabLst>
            </a:pPr>
            <a:r>
              <a:rPr lang="en-US" sz="1400" spc="-60" dirty="0">
                <a:latin typeface="Book Antiqua"/>
                <a:cs typeface="Book Antiqua"/>
              </a:rPr>
              <a:t>how to design and implement a CTA </a:t>
            </a:r>
            <a:r>
              <a:rPr lang="en-US" sz="1400" spc="-60" dirty="0" smtClean="0">
                <a:latin typeface="Book Antiqua"/>
                <a:cs typeface="Book Antiqua"/>
              </a:rPr>
              <a:t>project</a:t>
            </a:r>
          </a:p>
          <a:p>
            <a:pPr marL="313055" indent="-285115">
              <a:spcBef>
                <a:spcPts val="270"/>
              </a:spcBef>
              <a:buChar char="-"/>
              <a:tabLst>
                <a:tab pos="769620" algn="l"/>
                <a:tab pos="770890" algn="l"/>
              </a:tabLst>
            </a:pPr>
            <a:r>
              <a:rPr lang="en-US" dirty="0">
                <a:latin typeface="Book Antiqua"/>
                <a:cs typeface="Book Antiqua"/>
              </a:rPr>
              <a:t>Gain practice with:</a:t>
            </a:r>
          </a:p>
          <a:p>
            <a:pPr marL="770255" lvl="1" indent="-285115">
              <a:spcBef>
                <a:spcPts val="270"/>
              </a:spcBef>
              <a:buChar char="-"/>
              <a:tabLst>
                <a:tab pos="769620" algn="l"/>
                <a:tab pos="770890" algn="l"/>
              </a:tabLst>
            </a:pPr>
            <a:r>
              <a:rPr lang="en-US" sz="1400" dirty="0">
                <a:latin typeface="Book Antiqua"/>
                <a:cs typeface="Book Antiqua"/>
              </a:rPr>
              <a:t>preprocessing text data</a:t>
            </a:r>
          </a:p>
          <a:p>
            <a:pPr marL="770255" lvl="1" indent="-285115">
              <a:spcBef>
                <a:spcPts val="270"/>
              </a:spcBef>
              <a:buChar char="-"/>
              <a:tabLst>
                <a:tab pos="769620" algn="l"/>
                <a:tab pos="770890" algn="l"/>
              </a:tabLst>
            </a:pPr>
            <a:r>
              <a:rPr lang="en-US" sz="1400" dirty="0" smtClean="0">
                <a:latin typeface="Book Antiqua"/>
                <a:cs typeface="Book Antiqua"/>
              </a:rPr>
              <a:t>dictionary </a:t>
            </a:r>
            <a:r>
              <a:rPr lang="en-US" sz="1400" dirty="0">
                <a:latin typeface="Book Antiqua"/>
                <a:cs typeface="Book Antiqua"/>
              </a:rPr>
              <a:t>methods</a:t>
            </a:r>
          </a:p>
          <a:p>
            <a:pPr marL="770255" lvl="1" indent="-285115">
              <a:spcBef>
                <a:spcPts val="270"/>
              </a:spcBef>
              <a:buChar char="-"/>
              <a:tabLst>
                <a:tab pos="769620" algn="l"/>
                <a:tab pos="770890" algn="l"/>
              </a:tabLst>
            </a:pPr>
            <a:r>
              <a:rPr lang="en-US" sz="1400" dirty="0">
                <a:latin typeface="Book Antiqua"/>
                <a:cs typeface="Book Antiqua"/>
              </a:rPr>
              <a:t>NLTK and </a:t>
            </a:r>
            <a:r>
              <a:rPr lang="en-US" sz="1400" dirty="0" err="1">
                <a:latin typeface="Book Antiqua"/>
                <a:cs typeface="Book Antiqua"/>
              </a:rPr>
              <a:t>Scikit</a:t>
            </a:r>
            <a:r>
              <a:rPr lang="en-US" sz="1400" dirty="0">
                <a:latin typeface="Book Antiqua"/>
                <a:cs typeface="Book Antiqua"/>
              </a:rPr>
              <a:t>-learn</a:t>
            </a:r>
          </a:p>
          <a:p>
            <a:pPr marL="313055" indent="-285115">
              <a:spcBef>
                <a:spcPts val="270"/>
              </a:spcBef>
              <a:buChar char="-"/>
              <a:tabLst>
                <a:tab pos="769620" algn="l"/>
                <a:tab pos="770890" algn="l"/>
              </a:tabLst>
            </a:pPr>
            <a:r>
              <a:rPr lang="en-US" dirty="0">
                <a:latin typeface="Book Antiqua"/>
                <a:cs typeface="Book Antiqua"/>
              </a:rPr>
              <a:t>Acquire resources for further learning</a:t>
            </a:r>
            <a:endParaRPr sz="1400" dirty="0">
              <a:latin typeface="Book Antiqua"/>
              <a:cs typeface="Book Antiqua"/>
            </a:endParaRPr>
          </a:p>
        </p:txBody>
      </p:sp>
      <p:pic>
        <p:nvPicPr>
          <p:cNvPr id="4" name="Picture 3">
            <a:extLst>
              <a:ext uri="{FF2B5EF4-FFF2-40B4-BE49-F238E27FC236}">
                <a16:creationId xmlns:a16="http://schemas.microsoft.com/office/drawing/2014/main" xmlns="" id="{E1F81790-EF9D-44BD-8A46-2B922E836B56}"/>
              </a:ext>
            </a:extLst>
          </p:cNvPr>
          <p:cNvPicPr/>
          <p:nvPr/>
        </p:nvPicPr>
        <p:blipFill>
          <a:blip r:embed="rId2"/>
          <a:stretch>
            <a:fillRect/>
          </a:stretch>
        </p:blipFill>
        <p:spPr>
          <a:xfrm>
            <a:off x="5334000" y="1809750"/>
            <a:ext cx="3505200" cy="2495550"/>
          </a:xfrm>
          <a:prstGeom prst="rect">
            <a:avLst/>
          </a:prstGeom>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5482676" cy="474489"/>
          </a:xfrm>
          <a:prstGeom prst="rect">
            <a:avLst/>
          </a:prstGeom>
        </p:spPr>
        <p:txBody>
          <a:bodyPr vert="horz" wrap="square" lIns="0" tIns="12700" rIns="0" bIns="0" rtlCol="0">
            <a:spAutoFit/>
          </a:bodyPr>
          <a:lstStyle/>
          <a:p>
            <a:pPr marL="12700">
              <a:lnSpc>
                <a:spcPct val="100000"/>
              </a:lnSpc>
              <a:spcBef>
                <a:spcPts val="100"/>
              </a:spcBef>
            </a:pPr>
            <a:r>
              <a:rPr lang="en-US" sz="3000" spc="40" dirty="0" smtClean="0">
                <a:solidFill>
                  <a:schemeClr val="tx1"/>
                </a:solidFill>
                <a:latin typeface="+mj-lt"/>
                <a:cs typeface="Arial Narrow"/>
              </a:rPr>
              <a:t>Common NLP modeling methods</a:t>
            </a:r>
            <a:endParaRPr sz="3000" dirty="0">
              <a:solidFill>
                <a:schemeClr val="tx1"/>
              </a:solidFill>
              <a:latin typeface="+mj-lt"/>
              <a:cs typeface="Arial Narrow"/>
            </a:endParaRPr>
          </a:p>
        </p:txBody>
      </p:sp>
      <p:sp>
        <p:nvSpPr>
          <p:cNvPr id="3" name="object 3"/>
          <p:cNvSpPr txBox="1"/>
          <p:nvPr/>
        </p:nvSpPr>
        <p:spPr>
          <a:xfrm>
            <a:off x="541544" y="1162308"/>
            <a:ext cx="8034020" cy="3506729"/>
          </a:xfrm>
          <a:prstGeom prst="rect">
            <a:avLst/>
          </a:prstGeom>
        </p:spPr>
        <p:txBody>
          <a:bodyPr vert="horz" wrap="square" lIns="0" tIns="66675" rIns="0" bIns="0" rtlCol="0">
            <a:spAutoFit/>
          </a:bodyPr>
          <a:lstStyle/>
          <a:p>
            <a:pPr marL="313055" indent="-300990">
              <a:lnSpc>
                <a:spcPct val="100000"/>
              </a:lnSpc>
              <a:spcBef>
                <a:spcPts val="525"/>
              </a:spcBef>
              <a:buChar char="-"/>
              <a:tabLst>
                <a:tab pos="312420" algn="l"/>
                <a:tab pos="313690" algn="l"/>
              </a:tabLst>
            </a:pPr>
            <a:r>
              <a:rPr sz="1800" spc="-40" dirty="0">
                <a:latin typeface="Book Antiqua"/>
                <a:cs typeface="Book Antiqua"/>
              </a:rPr>
              <a:t>Dictionary</a:t>
            </a:r>
            <a:r>
              <a:rPr sz="1800" spc="-5" dirty="0">
                <a:latin typeface="Book Antiqua"/>
                <a:cs typeface="Book Antiqua"/>
              </a:rPr>
              <a:t> </a:t>
            </a:r>
            <a:r>
              <a:rPr sz="1800" spc="-55" dirty="0">
                <a:latin typeface="Book Antiqua"/>
                <a:cs typeface="Book Antiqua"/>
              </a:rPr>
              <a:t>methods</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40" dirty="0">
                <a:latin typeface="Book Antiqua"/>
                <a:cs typeface="Book Antiqua"/>
              </a:rPr>
              <a:t>Lists </a:t>
            </a:r>
            <a:r>
              <a:rPr sz="1400" spc="-25" dirty="0">
                <a:latin typeface="Book Antiqua"/>
                <a:cs typeface="Book Antiqua"/>
              </a:rPr>
              <a:t>of </a:t>
            </a:r>
            <a:r>
              <a:rPr sz="1400" spc="-70" dirty="0">
                <a:latin typeface="Book Antiqua"/>
                <a:cs typeface="Book Antiqua"/>
              </a:rPr>
              <a:t>positive/negative</a:t>
            </a:r>
            <a:r>
              <a:rPr sz="1400" spc="60" dirty="0">
                <a:latin typeface="Book Antiqua"/>
                <a:cs typeface="Book Antiqua"/>
              </a:rPr>
              <a:t> </a:t>
            </a:r>
            <a:r>
              <a:rPr sz="1400" spc="-75" dirty="0" smtClean="0">
                <a:latin typeface="Book Antiqua"/>
                <a:cs typeface="Book Antiqua"/>
              </a:rPr>
              <a:t>words</a:t>
            </a:r>
            <a:r>
              <a:rPr lang="en-US" sz="1400" spc="-75" dirty="0" smtClean="0">
                <a:latin typeface="Book Antiqua"/>
                <a:cs typeface="Book Antiqua"/>
              </a:rPr>
              <a:t> (sentiment analysis)</a:t>
            </a:r>
            <a:endParaRPr sz="1400" dirty="0">
              <a:latin typeface="Book Antiqua"/>
              <a:cs typeface="Book Antiqua"/>
            </a:endParaRPr>
          </a:p>
          <a:p>
            <a:pPr marL="313055" indent="-300990">
              <a:lnSpc>
                <a:spcPct val="100000"/>
              </a:lnSpc>
              <a:spcBef>
                <a:spcPts val="254"/>
              </a:spcBef>
              <a:buChar char="-"/>
              <a:tabLst>
                <a:tab pos="312420" algn="l"/>
                <a:tab pos="313690" algn="l"/>
              </a:tabLst>
            </a:pPr>
            <a:r>
              <a:rPr lang="en-US" sz="1800" spc="-50" dirty="0" smtClean="0">
                <a:latin typeface="Book Antiqua"/>
                <a:cs typeface="Book Antiqua"/>
              </a:rPr>
              <a:t>Distinctive </a:t>
            </a:r>
            <a:r>
              <a:rPr lang="en-US" sz="1800" spc="-50" dirty="0">
                <a:latin typeface="Book Antiqua"/>
                <a:cs typeface="Book Antiqua"/>
              </a:rPr>
              <a:t>words</a:t>
            </a:r>
          </a:p>
          <a:p>
            <a:pPr marL="770255" lvl="1" indent="-300990">
              <a:spcBef>
                <a:spcPts val="254"/>
              </a:spcBef>
              <a:buChar char="-"/>
              <a:tabLst>
                <a:tab pos="312420" algn="l"/>
                <a:tab pos="313690" algn="l"/>
              </a:tabLst>
            </a:pPr>
            <a:r>
              <a:rPr lang="en-US" sz="1400" spc="-50" dirty="0">
                <a:latin typeface="Book Antiqua"/>
                <a:cs typeface="Book Antiqua"/>
              </a:rPr>
              <a:t>Through difference of proportions, Chi-square test, classification, etc.</a:t>
            </a:r>
          </a:p>
          <a:p>
            <a:pPr marL="313055" indent="-285115">
              <a:spcBef>
                <a:spcPts val="330"/>
              </a:spcBef>
              <a:buChar char="-"/>
              <a:tabLst>
                <a:tab pos="769620" algn="l"/>
                <a:tab pos="770890" algn="l"/>
              </a:tabLst>
            </a:pPr>
            <a:r>
              <a:rPr lang="en-US" dirty="0" smtClean="0">
                <a:latin typeface="Book Antiqua"/>
                <a:cs typeface="Book Antiqua"/>
              </a:rPr>
              <a:t>Classification</a:t>
            </a:r>
          </a:p>
          <a:p>
            <a:pPr marL="770255" lvl="1" indent="-285115">
              <a:spcBef>
                <a:spcPts val="330"/>
              </a:spcBef>
              <a:buChar char="-"/>
              <a:tabLst>
                <a:tab pos="769620" algn="l"/>
                <a:tab pos="770890" algn="l"/>
              </a:tabLst>
            </a:pPr>
            <a:r>
              <a:rPr lang="en-US" sz="1400" dirty="0" smtClean="0">
                <a:latin typeface="Book Antiqua"/>
                <a:cs typeface="Book Antiqua"/>
              </a:rPr>
              <a:t>Use text features to sort into categories, e.g. spam/not spam</a:t>
            </a:r>
          </a:p>
          <a:p>
            <a:pPr marL="313055" indent="-285115">
              <a:spcBef>
                <a:spcPts val="330"/>
              </a:spcBef>
              <a:buChar char="-"/>
              <a:tabLst>
                <a:tab pos="769620" algn="l"/>
                <a:tab pos="770890" algn="l"/>
              </a:tabLst>
            </a:pPr>
            <a:r>
              <a:rPr lang="en-US" dirty="0" smtClean="0">
                <a:latin typeface="Book Antiqua"/>
                <a:cs typeface="Book Antiqua"/>
              </a:rPr>
              <a:t>Topic modeling</a:t>
            </a:r>
          </a:p>
          <a:p>
            <a:pPr marL="770255" lvl="1" indent="-285115">
              <a:spcBef>
                <a:spcPts val="330"/>
              </a:spcBef>
              <a:buChar char="-"/>
              <a:tabLst>
                <a:tab pos="769620" algn="l"/>
                <a:tab pos="770890" algn="l"/>
              </a:tabLst>
            </a:pPr>
            <a:r>
              <a:rPr lang="en-US" sz="1400" dirty="0" smtClean="0">
                <a:latin typeface="Book Antiqua"/>
                <a:cs typeface="Book Antiqua"/>
              </a:rPr>
              <a:t>Mixture of words over topics and topics over documents</a:t>
            </a:r>
            <a:endParaRPr lang="en-US" sz="1400" dirty="0">
              <a:latin typeface="Book Antiqua"/>
              <a:cs typeface="Book Antiqua"/>
            </a:endParaRPr>
          </a:p>
          <a:p>
            <a:pPr marL="313055" indent="-285115">
              <a:spcBef>
                <a:spcPts val="330"/>
              </a:spcBef>
              <a:buChar char="-"/>
              <a:tabLst>
                <a:tab pos="769620" algn="l"/>
                <a:tab pos="770890" algn="l"/>
              </a:tabLst>
            </a:pPr>
            <a:r>
              <a:rPr lang="en-US" dirty="0" smtClean="0">
                <a:latin typeface="Book Antiqua"/>
                <a:cs typeface="Book Antiqua"/>
              </a:rPr>
              <a:t>Word </a:t>
            </a:r>
            <a:r>
              <a:rPr lang="en-US" dirty="0" err="1" smtClean="0">
                <a:latin typeface="Book Antiqua"/>
                <a:cs typeface="Book Antiqua"/>
              </a:rPr>
              <a:t>embeddings</a:t>
            </a:r>
            <a:endParaRPr lang="en-US" dirty="0">
              <a:latin typeface="Book Antiqua"/>
              <a:cs typeface="Book Antiqua"/>
            </a:endParaRPr>
          </a:p>
          <a:p>
            <a:pPr marL="770255" lvl="1" indent="-285115">
              <a:spcBef>
                <a:spcPts val="330"/>
              </a:spcBef>
              <a:buChar char="-"/>
              <a:tabLst>
                <a:tab pos="769620" algn="l"/>
                <a:tab pos="770890" algn="l"/>
              </a:tabLst>
            </a:pPr>
            <a:r>
              <a:rPr lang="en-US" sz="1400" dirty="0">
                <a:latin typeface="Book Antiqua"/>
                <a:cs typeface="Book Antiqua"/>
              </a:rPr>
              <a:t>Each word represented by numerical vector</a:t>
            </a:r>
          </a:p>
          <a:p>
            <a:pPr marL="313055" indent="-300990">
              <a:lnSpc>
                <a:spcPct val="100000"/>
              </a:lnSpc>
              <a:spcBef>
                <a:spcPts val="254"/>
              </a:spcBef>
              <a:buChar char="-"/>
              <a:tabLst>
                <a:tab pos="312420" algn="l"/>
                <a:tab pos="313690" algn="l"/>
              </a:tabLst>
            </a:pPr>
            <a:r>
              <a:rPr sz="1800" spc="-50" dirty="0" smtClean="0">
                <a:latin typeface="Book Antiqua"/>
                <a:cs typeface="Book Antiqua"/>
              </a:rPr>
              <a:t>Clustering</a:t>
            </a:r>
            <a:endParaRPr sz="1800" dirty="0">
              <a:latin typeface="Book Antiqua"/>
              <a:cs typeface="Book Antiqua"/>
            </a:endParaRPr>
          </a:p>
          <a:p>
            <a:pPr marL="770255" lvl="1" indent="-285115">
              <a:lnSpc>
                <a:spcPct val="100000"/>
              </a:lnSpc>
              <a:spcBef>
                <a:spcPts val="330"/>
              </a:spcBef>
              <a:buChar char="-"/>
              <a:tabLst>
                <a:tab pos="769620" algn="l"/>
                <a:tab pos="770890" algn="l"/>
              </a:tabLst>
            </a:pPr>
            <a:r>
              <a:rPr sz="1400" spc="-15" dirty="0">
                <a:latin typeface="Book Antiqua"/>
                <a:cs typeface="Book Antiqua"/>
              </a:rPr>
              <a:t>Of </a:t>
            </a:r>
            <a:r>
              <a:rPr sz="1400" dirty="0">
                <a:latin typeface="Book Antiqua"/>
                <a:cs typeface="Book Antiqua"/>
              </a:rPr>
              <a:t>DTM </a:t>
            </a:r>
            <a:r>
              <a:rPr sz="1400" spc="-25" dirty="0">
                <a:latin typeface="Book Antiqua"/>
                <a:cs typeface="Book Antiqua"/>
              </a:rPr>
              <a:t>or</a:t>
            </a:r>
            <a:r>
              <a:rPr sz="1400" spc="10" dirty="0">
                <a:latin typeface="Book Antiqua"/>
                <a:cs typeface="Book Antiqua"/>
              </a:rPr>
              <a:t> </a:t>
            </a:r>
            <a:r>
              <a:rPr sz="1400" dirty="0">
                <a:latin typeface="Book Antiqua"/>
                <a:cs typeface="Book Antiqua"/>
              </a:rPr>
              <a:t>TF-IDF</a:t>
            </a:r>
            <a:r>
              <a:rPr lang="en-US" sz="1400" dirty="0">
                <a:latin typeface="Book Antiqua"/>
                <a:cs typeface="Book Antiqua"/>
              </a:rPr>
              <a:t>, or </a:t>
            </a:r>
            <a:r>
              <a:rPr lang="en-US" sz="1400" dirty="0" smtClean="0">
                <a:latin typeface="Book Antiqua"/>
                <a:cs typeface="Book Antiqua"/>
              </a:rPr>
              <a:t>topics, or word </a:t>
            </a:r>
            <a:r>
              <a:rPr lang="en-US" sz="1400" dirty="0" err="1">
                <a:latin typeface="Book Antiqua"/>
                <a:cs typeface="Book Antiqua"/>
              </a:rPr>
              <a:t>e</a:t>
            </a:r>
            <a:r>
              <a:rPr lang="en-US" sz="1400" dirty="0" err="1" smtClean="0">
                <a:latin typeface="Book Antiqua"/>
                <a:cs typeface="Book Antiqua"/>
              </a:rPr>
              <a:t>mbeddings</a:t>
            </a:r>
            <a:endParaRPr lang="en-US" sz="1400" dirty="0">
              <a:latin typeface="Book Antiqua"/>
              <a:cs typeface="Book Antiqua"/>
            </a:endParaRPr>
          </a:p>
        </p:txBody>
      </p:sp>
      <p:sp>
        <p:nvSpPr>
          <p:cNvPr id="4" name="object 4"/>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5" name="object 5"/>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888481" y="62215"/>
            <a:ext cx="5375923" cy="5072689"/>
          </a:xfrm>
          <a:prstGeom prst="rect">
            <a:avLst/>
          </a:prstGeom>
          <a:ln>
            <a:noFill/>
          </a:ln>
        </p:spPr>
      </p:pic>
      <p:sp>
        <p:nvSpPr>
          <p:cNvPr id="2" name="TextBox 1"/>
          <p:cNvSpPr txBox="1"/>
          <p:nvPr/>
        </p:nvSpPr>
        <p:spPr>
          <a:xfrm>
            <a:off x="3886200" y="4800439"/>
            <a:ext cx="1981200" cy="280846"/>
          </a:xfrm>
          <a:prstGeom prst="rect">
            <a:avLst/>
          </a:prstGeom>
          <a:noFill/>
        </p:spPr>
        <p:txBody>
          <a:bodyPr wrap="square" rtlCol="0">
            <a:spAutoFit/>
          </a:bodyPr>
          <a:lstStyle/>
          <a:p>
            <a:r>
              <a:rPr lang="en-US" sz="1225" dirty="0"/>
              <a:t>Thanks to Laura K Nelson</a:t>
            </a:r>
          </a:p>
        </p:txBody>
      </p:sp>
      <p:sp>
        <p:nvSpPr>
          <p:cNvPr id="4" name="object 4"/>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5" name="object 6"/>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74833" y="497574"/>
            <a:ext cx="3237440" cy="468427"/>
          </a:xfrm>
          <a:prstGeom prst="rect">
            <a:avLst/>
          </a:prstGeom>
        </p:spPr>
        <p:txBody>
          <a:bodyPr vert="horz" wrap="square" lIns="0" tIns="6697" rIns="0" bIns="0" rtlCol="0">
            <a:spAutoFit/>
          </a:bodyPr>
          <a:lstStyle/>
          <a:p>
            <a:pPr marL="6697">
              <a:spcBef>
                <a:spcPts val="53"/>
              </a:spcBef>
            </a:pPr>
            <a:r>
              <a:rPr lang="en-US" sz="3000" spc="18" dirty="0" smtClean="0">
                <a:solidFill>
                  <a:schemeClr val="tx1"/>
                </a:solidFill>
                <a:latin typeface="+mj-lt"/>
              </a:rPr>
              <a:t>Dictionary method</a:t>
            </a:r>
            <a:endParaRPr sz="3000" spc="18" dirty="0">
              <a:solidFill>
                <a:schemeClr val="tx1"/>
              </a:solidFill>
              <a:latin typeface="+mj-lt"/>
            </a:endParaRPr>
          </a:p>
        </p:txBody>
      </p:sp>
      <p:sp>
        <p:nvSpPr>
          <p:cNvPr id="5" name="object 4">
            <a:extLst>
              <a:ext uri="{FF2B5EF4-FFF2-40B4-BE49-F238E27FC236}">
                <a16:creationId xmlns:a16="http://schemas.microsoft.com/office/drawing/2014/main" xmlns="" id="{5A5637F2-CA7E-434F-B987-D100560EB3EC}"/>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6" name="object 5">
            <a:extLst>
              <a:ext uri="{FF2B5EF4-FFF2-40B4-BE49-F238E27FC236}">
                <a16:creationId xmlns:a16="http://schemas.microsoft.com/office/drawing/2014/main" xmlns="" id="{0E5340A7-B1A5-4950-8A07-693370400C1C}"/>
              </a:ext>
            </a:extLst>
          </p:cNvPr>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7" name="object 6">
            <a:extLst>
              <a:ext uri="{FF2B5EF4-FFF2-40B4-BE49-F238E27FC236}">
                <a16:creationId xmlns:a16="http://schemas.microsoft.com/office/drawing/2014/main" xmlns="" id="{6791127F-465D-4A7B-9E5C-5533AAC05112}"/>
              </a:ext>
            </a:extLst>
          </p:cNvPr>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pic>
        <p:nvPicPr>
          <p:cNvPr id="8" name="Picture 7"/>
          <p:cNvPicPr>
            <a:picLocks noChangeAspect="1"/>
          </p:cNvPicPr>
          <p:nvPr/>
        </p:nvPicPr>
        <p:blipFill>
          <a:blip r:embed="rId2"/>
          <a:stretch>
            <a:fillRect/>
          </a:stretch>
        </p:blipFill>
        <p:spPr>
          <a:xfrm>
            <a:off x="1069981" y="1096970"/>
            <a:ext cx="7010400" cy="3379779"/>
          </a:xfrm>
          <a:prstGeom prst="rect">
            <a:avLst/>
          </a:prstGeom>
        </p:spPr>
      </p:pic>
    </p:spTree>
    <p:extLst>
      <p:ext uri="{BB962C8B-B14F-4D97-AF65-F5344CB8AC3E}">
        <p14:creationId xmlns:p14="http://schemas.microsoft.com/office/powerpoint/2010/main" val="351602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71600" y="1276350"/>
            <a:ext cx="5931092" cy="3120796"/>
          </a:xfrm>
          <a:prstGeom prst="rect">
            <a:avLst/>
          </a:prstGeom>
          <a:blipFill>
            <a:blip r:embed="rId2" cstate="print"/>
            <a:stretch>
              <a:fillRect/>
            </a:stretch>
          </a:blipFill>
        </p:spPr>
        <p:txBody>
          <a:bodyPr wrap="square" lIns="0" tIns="0" rIns="0" bIns="0" rtlCol="0"/>
          <a:lstStyle/>
          <a:p>
            <a:endParaRPr sz="949"/>
          </a:p>
        </p:txBody>
      </p:sp>
      <p:sp>
        <p:nvSpPr>
          <p:cNvPr id="3" name="object 3"/>
          <p:cNvSpPr txBox="1"/>
          <p:nvPr/>
        </p:nvSpPr>
        <p:spPr>
          <a:xfrm>
            <a:off x="1993553" y="4607719"/>
            <a:ext cx="5163257" cy="297710"/>
          </a:xfrm>
          <a:prstGeom prst="rect">
            <a:avLst/>
          </a:prstGeom>
        </p:spPr>
        <p:txBody>
          <a:bodyPr vert="horz" wrap="square" lIns="0" tIns="3683" rIns="0" bIns="0" rtlCol="0">
            <a:spAutoFit/>
          </a:bodyPr>
          <a:lstStyle/>
          <a:p>
            <a:pPr marL="1513456" marR="2679" indent="-1506760">
              <a:lnSpc>
                <a:spcPct val="101899"/>
              </a:lnSpc>
              <a:spcBef>
                <a:spcPts val="29"/>
              </a:spcBef>
            </a:pPr>
            <a:r>
              <a:rPr sz="949" spc="18" dirty="0">
                <a:solidFill>
                  <a:srgbClr val="FF40FF"/>
                </a:solidFill>
                <a:latin typeface="Book Antiqua" panose="02040602050305030304" pitchFamily="18" charset="0"/>
                <a:cs typeface="Arial"/>
              </a:rPr>
              <a:t>Dodds </a:t>
            </a:r>
            <a:r>
              <a:rPr sz="949" dirty="0">
                <a:solidFill>
                  <a:srgbClr val="FF40FF"/>
                </a:solidFill>
                <a:latin typeface="Book Antiqua" panose="02040602050305030304" pitchFamily="18" charset="0"/>
                <a:cs typeface="Arial"/>
              </a:rPr>
              <a:t>et </a:t>
            </a:r>
            <a:r>
              <a:rPr sz="949" spc="-3" dirty="0">
                <a:solidFill>
                  <a:srgbClr val="FF40FF"/>
                </a:solidFill>
                <a:latin typeface="Book Antiqua" panose="02040602050305030304" pitchFamily="18" charset="0"/>
                <a:cs typeface="Arial"/>
              </a:rPr>
              <a:t>al. (2011), </a:t>
            </a:r>
            <a:r>
              <a:rPr sz="949" spc="-21" dirty="0">
                <a:solidFill>
                  <a:srgbClr val="FF40FF"/>
                </a:solidFill>
                <a:latin typeface="Book Antiqua" panose="02040602050305030304" pitchFamily="18" charset="0"/>
                <a:cs typeface="Arial"/>
              </a:rPr>
              <a:t>"Temporal </a:t>
            </a:r>
            <a:r>
              <a:rPr sz="949" spc="8" dirty="0">
                <a:solidFill>
                  <a:srgbClr val="FF40FF"/>
                </a:solidFill>
                <a:latin typeface="Book Antiqua" panose="02040602050305030304" pitchFamily="18" charset="0"/>
                <a:cs typeface="Arial"/>
              </a:rPr>
              <a:t>patterns </a:t>
            </a:r>
            <a:r>
              <a:rPr sz="949" dirty="0">
                <a:solidFill>
                  <a:srgbClr val="FF40FF"/>
                </a:solidFill>
                <a:latin typeface="Book Antiqua" panose="02040602050305030304" pitchFamily="18" charset="0"/>
                <a:cs typeface="Arial"/>
              </a:rPr>
              <a:t>of </a:t>
            </a:r>
            <a:r>
              <a:rPr sz="949" spc="11" dirty="0">
                <a:solidFill>
                  <a:srgbClr val="FF40FF"/>
                </a:solidFill>
                <a:latin typeface="Book Antiqua" panose="02040602050305030304" pitchFamily="18" charset="0"/>
                <a:cs typeface="Arial"/>
              </a:rPr>
              <a:t>happiness </a:t>
            </a:r>
            <a:r>
              <a:rPr sz="949" spc="16" dirty="0">
                <a:solidFill>
                  <a:srgbClr val="FF40FF"/>
                </a:solidFill>
                <a:latin typeface="Book Antiqua" panose="02040602050305030304" pitchFamily="18" charset="0"/>
                <a:cs typeface="Arial"/>
              </a:rPr>
              <a:t>and </a:t>
            </a:r>
            <a:r>
              <a:rPr sz="949" dirty="0">
                <a:solidFill>
                  <a:srgbClr val="FF40FF"/>
                </a:solidFill>
                <a:latin typeface="Book Antiqua" panose="02040602050305030304" pitchFamily="18" charset="0"/>
                <a:cs typeface="Arial"/>
              </a:rPr>
              <a:t>information </a:t>
            </a:r>
            <a:r>
              <a:rPr sz="949" spc="-3" dirty="0">
                <a:solidFill>
                  <a:srgbClr val="FF40FF"/>
                </a:solidFill>
                <a:latin typeface="Book Antiqua" panose="02040602050305030304" pitchFamily="18" charset="0"/>
                <a:cs typeface="Arial"/>
              </a:rPr>
              <a:t>in a </a:t>
            </a:r>
            <a:r>
              <a:rPr sz="949" spc="16" dirty="0">
                <a:solidFill>
                  <a:srgbClr val="FF40FF"/>
                </a:solidFill>
                <a:latin typeface="Book Antiqua" panose="02040602050305030304" pitchFamily="18" charset="0"/>
                <a:cs typeface="Arial"/>
              </a:rPr>
              <a:t>global </a:t>
            </a:r>
            <a:r>
              <a:rPr sz="949" spc="8" dirty="0">
                <a:solidFill>
                  <a:srgbClr val="FF40FF"/>
                </a:solidFill>
                <a:latin typeface="Book Antiqua" panose="02040602050305030304" pitchFamily="18" charset="0"/>
                <a:cs typeface="Arial"/>
              </a:rPr>
              <a:t>social </a:t>
            </a:r>
            <a:r>
              <a:rPr sz="949" dirty="0">
                <a:solidFill>
                  <a:srgbClr val="FF40FF"/>
                </a:solidFill>
                <a:latin typeface="Book Antiqua" panose="02040602050305030304" pitchFamily="18" charset="0"/>
                <a:cs typeface="Arial"/>
              </a:rPr>
              <a:t>network:  </a:t>
            </a:r>
            <a:r>
              <a:rPr sz="949" spc="8" dirty="0">
                <a:solidFill>
                  <a:srgbClr val="FF40FF"/>
                </a:solidFill>
                <a:latin typeface="Book Antiqua" panose="02040602050305030304" pitchFamily="18" charset="0"/>
                <a:cs typeface="Arial"/>
              </a:rPr>
              <a:t>Hedonometrics </a:t>
            </a:r>
            <a:r>
              <a:rPr sz="949" spc="16" dirty="0">
                <a:solidFill>
                  <a:srgbClr val="FF40FF"/>
                </a:solidFill>
                <a:latin typeface="Book Antiqua" panose="02040602050305030304" pitchFamily="18" charset="0"/>
                <a:cs typeface="Arial"/>
              </a:rPr>
              <a:t>and </a:t>
            </a:r>
            <a:r>
              <a:rPr sz="949" spc="-26" dirty="0">
                <a:solidFill>
                  <a:srgbClr val="FF40FF"/>
                </a:solidFill>
                <a:latin typeface="Book Antiqua" panose="02040602050305030304" pitchFamily="18" charset="0"/>
                <a:cs typeface="Arial"/>
              </a:rPr>
              <a:t>Twitter" </a:t>
            </a:r>
            <a:r>
              <a:rPr sz="949" spc="-24" dirty="0">
                <a:solidFill>
                  <a:srgbClr val="FF40FF"/>
                </a:solidFill>
                <a:latin typeface="Book Antiqua" panose="02040602050305030304" pitchFamily="18" charset="0"/>
                <a:cs typeface="Arial"/>
              </a:rPr>
              <a:t>(PLoS</a:t>
            </a:r>
            <a:r>
              <a:rPr sz="949" dirty="0">
                <a:solidFill>
                  <a:srgbClr val="FF40FF"/>
                </a:solidFill>
                <a:latin typeface="Book Antiqua" panose="02040602050305030304" pitchFamily="18" charset="0"/>
                <a:cs typeface="Arial"/>
              </a:rPr>
              <a:t> One)</a:t>
            </a:r>
            <a:endParaRPr sz="949" dirty="0">
              <a:latin typeface="Book Antiqua" panose="02040602050305030304" pitchFamily="18" charset="0"/>
              <a:cs typeface="Arial"/>
            </a:endParaRPr>
          </a:p>
        </p:txBody>
      </p:sp>
      <p:sp>
        <p:nvSpPr>
          <p:cNvPr id="4" name="object 4"/>
          <p:cNvSpPr txBox="1">
            <a:spLocks noGrp="1"/>
          </p:cNvSpPr>
          <p:nvPr>
            <p:ph type="title"/>
          </p:nvPr>
        </p:nvSpPr>
        <p:spPr>
          <a:xfrm>
            <a:off x="374833" y="497574"/>
            <a:ext cx="3237440" cy="468427"/>
          </a:xfrm>
          <a:prstGeom prst="rect">
            <a:avLst/>
          </a:prstGeom>
        </p:spPr>
        <p:txBody>
          <a:bodyPr vert="horz" wrap="square" lIns="0" tIns="6697" rIns="0" bIns="0" rtlCol="0">
            <a:spAutoFit/>
          </a:bodyPr>
          <a:lstStyle/>
          <a:p>
            <a:pPr marL="6697">
              <a:spcBef>
                <a:spcPts val="53"/>
              </a:spcBef>
            </a:pPr>
            <a:r>
              <a:rPr sz="3000" spc="18" dirty="0" smtClean="0">
                <a:solidFill>
                  <a:schemeClr val="tx1"/>
                </a:solidFill>
                <a:latin typeface="+mj-lt"/>
              </a:rPr>
              <a:t>Dictionar</a:t>
            </a:r>
            <a:r>
              <a:rPr lang="en-US" sz="3000" spc="18" dirty="0" smtClean="0">
                <a:solidFill>
                  <a:schemeClr val="tx1"/>
                </a:solidFill>
                <a:latin typeface="+mj-lt"/>
              </a:rPr>
              <a:t>y method</a:t>
            </a:r>
            <a:endParaRPr sz="3000" spc="18" dirty="0">
              <a:solidFill>
                <a:schemeClr val="tx1"/>
              </a:solidFill>
              <a:latin typeface="+mj-lt"/>
            </a:endParaRPr>
          </a:p>
        </p:txBody>
      </p:sp>
      <p:sp>
        <p:nvSpPr>
          <p:cNvPr id="5" name="object 4">
            <a:extLst>
              <a:ext uri="{FF2B5EF4-FFF2-40B4-BE49-F238E27FC236}">
                <a16:creationId xmlns:a16="http://schemas.microsoft.com/office/drawing/2014/main" xmlns="" id="{5A5637F2-CA7E-434F-B987-D100560EB3EC}"/>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6" name="object 5">
            <a:extLst>
              <a:ext uri="{FF2B5EF4-FFF2-40B4-BE49-F238E27FC236}">
                <a16:creationId xmlns:a16="http://schemas.microsoft.com/office/drawing/2014/main" xmlns="" id="{0E5340A7-B1A5-4950-8A07-693370400C1C}"/>
              </a:ext>
            </a:extLst>
          </p:cNvPr>
          <p:cNvSpPr/>
          <p:nvPr/>
        </p:nvSpPr>
        <p:spPr>
          <a:xfrm>
            <a:off x="7516634" y="1222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7" name="object 6">
            <a:extLst>
              <a:ext uri="{FF2B5EF4-FFF2-40B4-BE49-F238E27FC236}">
                <a16:creationId xmlns:a16="http://schemas.microsoft.com/office/drawing/2014/main" xmlns="" id="{6791127F-465D-4A7B-9E5C-5533AAC05112}"/>
              </a:ext>
            </a:extLst>
          </p:cNvPr>
          <p:cNvSpPr txBox="1"/>
          <p:nvPr/>
        </p:nvSpPr>
        <p:spPr>
          <a:xfrm>
            <a:off x="7921459" y="344778"/>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D2D9E719-83DA-4AB5-8B90-AC35307B8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0"/>
            <a:ext cx="6191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a:extLst>
              <a:ext uri="{FF2B5EF4-FFF2-40B4-BE49-F238E27FC236}">
                <a16:creationId xmlns:a16="http://schemas.microsoft.com/office/drawing/2014/main" xmlns="" id="{32935E7C-22E0-4E8B-9ADE-219F3EED798C}"/>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5">
            <a:extLst>
              <a:ext uri="{FF2B5EF4-FFF2-40B4-BE49-F238E27FC236}">
                <a16:creationId xmlns:a16="http://schemas.microsoft.com/office/drawing/2014/main" xmlns="" id="{C5017CD6-A2ED-4095-9DF0-DB509F14EE2B}"/>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Tree>
    <p:extLst>
      <p:ext uri="{BB962C8B-B14F-4D97-AF65-F5344CB8AC3E}">
        <p14:creationId xmlns:p14="http://schemas.microsoft.com/office/powerpoint/2010/main" val="332476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360079" y="4281523"/>
            <a:ext cx="2641067" cy="679438"/>
          </a:xfrm>
          <a:custGeom>
            <a:avLst/>
            <a:gdLst/>
            <a:ahLst/>
            <a:cxnLst/>
            <a:rect l="l" t="t" r="r" b="b"/>
            <a:pathLst>
              <a:path w="5008244" h="1288415">
                <a:moveTo>
                  <a:pt x="0" y="0"/>
                </a:moveTo>
                <a:lnTo>
                  <a:pt x="5007966" y="0"/>
                </a:lnTo>
                <a:lnTo>
                  <a:pt x="5007966" y="1287924"/>
                </a:lnTo>
                <a:lnTo>
                  <a:pt x="0" y="1287924"/>
                </a:lnTo>
                <a:lnTo>
                  <a:pt x="0" y="0"/>
                </a:lnTo>
                <a:close/>
              </a:path>
            </a:pathLst>
          </a:custGeom>
          <a:solidFill>
            <a:srgbClr val="FFFFFF"/>
          </a:solidFill>
        </p:spPr>
        <p:txBody>
          <a:bodyPr wrap="square" lIns="0" tIns="0" rIns="0" bIns="0" rtlCol="0"/>
          <a:lstStyle/>
          <a:p>
            <a:endParaRPr sz="949"/>
          </a:p>
        </p:txBody>
      </p:sp>
      <p:sp>
        <p:nvSpPr>
          <p:cNvPr id="6" name="object 3">
            <a:extLst>
              <a:ext uri="{FF2B5EF4-FFF2-40B4-BE49-F238E27FC236}">
                <a16:creationId xmlns:a16="http://schemas.microsoft.com/office/drawing/2014/main" xmlns=""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a16="http://schemas.microsoft.com/office/drawing/2014/main" xmlns=""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pic>
        <p:nvPicPr>
          <p:cNvPr id="5" name="Picture 4"/>
          <p:cNvPicPr>
            <a:picLocks noChangeAspect="1"/>
          </p:cNvPicPr>
          <p:nvPr/>
        </p:nvPicPr>
        <p:blipFill>
          <a:blip r:embed="rId3"/>
          <a:stretch>
            <a:fillRect/>
          </a:stretch>
        </p:blipFill>
        <p:spPr>
          <a:xfrm>
            <a:off x="1664664" y="0"/>
            <a:ext cx="5814672" cy="5143500"/>
          </a:xfrm>
          <a:prstGeom prst="rect">
            <a:avLst/>
          </a:prstGeom>
        </p:spPr>
      </p:pic>
      <p:sp>
        <p:nvSpPr>
          <p:cNvPr id="4" name="object 4"/>
          <p:cNvSpPr txBox="1"/>
          <p:nvPr/>
        </p:nvSpPr>
        <p:spPr>
          <a:xfrm>
            <a:off x="5705521" y="4281523"/>
            <a:ext cx="2259992" cy="441211"/>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a:t>
            </a:r>
            <a:r>
              <a:rPr lang="en-US" sz="949" spc="3" dirty="0" smtClean="0">
                <a:solidFill>
                  <a:schemeClr val="accent6"/>
                </a:solidFill>
                <a:latin typeface="Arial"/>
                <a:cs typeface="Arial"/>
                <a:hlinkClick r:id="rId4"/>
              </a:rPr>
              <a:t>www.nytimes.com/interactive/2017/11/07/upshot/modern-love-what-we-write-when-we-write-about-love.html</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
        <p:nvSpPr>
          <p:cNvPr id="8" name="object 2">
            <a:extLst>
              <a:ext uri="{FF2B5EF4-FFF2-40B4-BE49-F238E27FC236}">
                <a16:creationId xmlns:a16="http://schemas.microsoft.com/office/drawing/2014/main" xmlns="" id="{DD523A89-5C18-491A-AA13-0D0989ADCFFD}"/>
              </a:ext>
            </a:extLst>
          </p:cNvPr>
          <p:cNvSpPr txBox="1">
            <a:spLocks/>
          </p:cNvSpPr>
          <p:nvPr/>
        </p:nvSpPr>
        <p:spPr>
          <a:xfrm>
            <a:off x="384725" y="502810"/>
            <a:ext cx="1901275" cy="936154"/>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a:solidFill>
                  <a:schemeClr val="tx1"/>
                </a:solidFill>
                <a:cs typeface="Arial Narrow"/>
              </a:rPr>
              <a:t>Distinctive words</a:t>
            </a:r>
            <a:endParaRPr lang="en-US" sz="3000" kern="0" dirty="0">
              <a:solidFill>
                <a:schemeClr val="tx1"/>
              </a:solidFill>
              <a:cs typeface="Arial Narro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360079" y="4281523"/>
            <a:ext cx="2641067" cy="679438"/>
          </a:xfrm>
          <a:custGeom>
            <a:avLst/>
            <a:gdLst/>
            <a:ahLst/>
            <a:cxnLst/>
            <a:rect l="l" t="t" r="r" b="b"/>
            <a:pathLst>
              <a:path w="5008244" h="1288415">
                <a:moveTo>
                  <a:pt x="0" y="0"/>
                </a:moveTo>
                <a:lnTo>
                  <a:pt x="5007966" y="0"/>
                </a:lnTo>
                <a:lnTo>
                  <a:pt x="5007966" y="1287924"/>
                </a:lnTo>
                <a:lnTo>
                  <a:pt x="0" y="1287924"/>
                </a:lnTo>
                <a:lnTo>
                  <a:pt x="0" y="0"/>
                </a:lnTo>
                <a:close/>
              </a:path>
            </a:pathLst>
          </a:custGeom>
          <a:solidFill>
            <a:srgbClr val="FFFFFF"/>
          </a:solidFill>
        </p:spPr>
        <p:txBody>
          <a:bodyPr wrap="square" lIns="0" tIns="0" rIns="0" bIns="0" rtlCol="0"/>
          <a:lstStyle/>
          <a:p>
            <a:endParaRPr sz="949"/>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68" y="369036"/>
            <a:ext cx="7242691" cy="4458782"/>
          </a:xfrm>
          <a:prstGeom prst="rect">
            <a:avLst/>
          </a:prstGeom>
        </p:spPr>
      </p:pic>
      <p:sp>
        <p:nvSpPr>
          <p:cNvPr id="6" name="object 3">
            <a:extLst>
              <a:ext uri="{FF2B5EF4-FFF2-40B4-BE49-F238E27FC236}">
                <a16:creationId xmlns:a16="http://schemas.microsoft.com/office/drawing/2014/main" xmlns=""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a16="http://schemas.microsoft.com/office/drawing/2014/main" xmlns=""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p>
        </p:txBody>
      </p:sp>
      <p:sp>
        <p:nvSpPr>
          <p:cNvPr id="9" name="object 4"/>
          <p:cNvSpPr txBox="1"/>
          <p:nvPr/>
        </p:nvSpPr>
        <p:spPr>
          <a:xfrm>
            <a:off x="5661467" y="4607212"/>
            <a:ext cx="2259992" cy="441211"/>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http://smrconverge.org/blog-post/election-2020-what-words-are-defining-trump-and-biden</a:t>
            </a:r>
            <a:r>
              <a:rPr lang="en-US" sz="949" spc="3" dirty="0" smtClean="0">
                <a:solidFill>
                  <a:schemeClr val="accent6"/>
                </a:solidFill>
                <a:latin typeface="Arial"/>
                <a:cs typeface="Arial"/>
                <a:hlinkClick r:id="rId4"/>
              </a:rPr>
              <a:t>/</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Tree>
    <p:extLst>
      <p:ext uri="{BB962C8B-B14F-4D97-AF65-F5344CB8AC3E}">
        <p14:creationId xmlns:p14="http://schemas.microsoft.com/office/powerpoint/2010/main" val="3066936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xmlns=""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a16="http://schemas.microsoft.com/office/drawing/2014/main" xmlns=""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8" name="object 2">
            <a:extLst>
              <a:ext uri="{FF2B5EF4-FFF2-40B4-BE49-F238E27FC236}">
                <a16:creationId xmlns:a16="http://schemas.microsoft.com/office/drawing/2014/main" xmlns="" id="{DD523A89-5C18-491A-AA13-0D0989ADCFFD}"/>
              </a:ext>
            </a:extLst>
          </p:cNvPr>
          <p:cNvSpPr txBox="1">
            <a:spLocks/>
          </p:cNvSpPr>
          <p:nvPr/>
        </p:nvSpPr>
        <p:spPr>
          <a:xfrm>
            <a:off x="384725" y="502810"/>
            <a:ext cx="2206075" cy="47448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smtClean="0">
                <a:solidFill>
                  <a:schemeClr val="tx1"/>
                </a:solidFill>
                <a:cs typeface="Arial Narrow"/>
              </a:rPr>
              <a:t>Classification</a:t>
            </a:r>
            <a:endParaRPr lang="en-US" sz="3000" kern="0" dirty="0">
              <a:solidFill>
                <a:schemeClr val="tx1"/>
              </a:solidFill>
              <a:cs typeface="Arial Narrow"/>
            </a:endParaRPr>
          </a:p>
        </p:txBody>
      </p:sp>
      <p:pic>
        <p:nvPicPr>
          <p:cNvPr id="2" name="Picture 1"/>
          <p:cNvPicPr>
            <a:picLocks noChangeAspect="1"/>
          </p:cNvPicPr>
          <p:nvPr/>
        </p:nvPicPr>
        <p:blipFill>
          <a:blip r:embed="rId3"/>
          <a:stretch>
            <a:fillRect/>
          </a:stretch>
        </p:blipFill>
        <p:spPr>
          <a:xfrm>
            <a:off x="990600" y="1504950"/>
            <a:ext cx="7478660" cy="2548755"/>
          </a:xfrm>
          <a:prstGeom prst="rect">
            <a:avLst/>
          </a:prstGeom>
        </p:spPr>
      </p:pic>
    </p:spTree>
    <p:extLst>
      <p:ext uri="{BB962C8B-B14F-4D97-AF65-F5344CB8AC3E}">
        <p14:creationId xmlns:p14="http://schemas.microsoft.com/office/powerpoint/2010/main" val="3675090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mccourt.georgetown.edu/wp-content/uploads/2020/10/STANCE-V2-2000x112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399" y="857226"/>
            <a:ext cx="7297757" cy="4104989"/>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xmlns=""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a16="http://schemas.microsoft.com/office/drawing/2014/main" xmlns=""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8" name="object 2">
            <a:extLst>
              <a:ext uri="{FF2B5EF4-FFF2-40B4-BE49-F238E27FC236}">
                <a16:creationId xmlns:a16="http://schemas.microsoft.com/office/drawing/2014/main" xmlns="" id="{DD523A89-5C18-491A-AA13-0D0989ADCFFD}"/>
              </a:ext>
            </a:extLst>
          </p:cNvPr>
          <p:cNvSpPr txBox="1">
            <a:spLocks/>
          </p:cNvSpPr>
          <p:nvPr/>
        </p:nvSpPr>
        <p:spPr>
          <a:xfrm>
            <a:off x="384725" y="502810"/>
            <a:ext cx="2206075" cy="47448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smtClean="0">
                <a:solidFill>
                  <a:schemeClr val="tx1"/>
                </a:solidFill>
                <a:cs typeface="Arial Narrow"/>
              </a:rPr>
              <a:t>Classification</a:t>
            </a:r>
            <a:endParaRPr lang="en-US" sz="3000" kern="0" dirty="0">
              <a:solidFill>
                <a:schemeClr val="tx1"/>
              </a:solidFill>
              <a:cs typeface="Arial Narrow"/>
            </a:endParaRPr>
          </a:p>
        </p:txBody>
      </p:sp>
      <p:sp>
        <p:nvSpPr>
          <p:cNvPr id="4" name="object 4"/>
          <p:cNvSpPr txBox="1"/>
          <p:nvPr/>
        </p:nvSpPr>
        <p:spPr>
          <a:xfrm>
            <a:off x="5029200" y="4521005"/>
            <a:ext cx="2259992" cy="441211"/>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https://mccourt.georgetown.edu/news/presidential-debate-candidate-stance-analysis</a:t>
            </a:r>
            <a:r>
              <a:rPr lang="en-US" sz="949" spc="3" dirty="0" smtClean="0">
                <a:solidFill>
                  <a:schemeClr val="accent6"/>
                </a:solidFill>
                <a:latin typeface="Arial"/>
                <a:cs typeface="Arial"/>
                <a:hlinkClick r:id="rId4"/>
              </a:rPr>
              <a:t>/</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Tree>
    <p:extLst>
      <p:ext uri="{BB962C8B-B14F-4D97-AF65-F5344CB8AC3E}">
        <p14:creationId xmlns:p14="http://schemas.microsoft.com/office/powerpoint/2010/main" val="2633849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400" y="786472"/>
            <a:ext cx="7969807" cy="4278003"/>
          </a:xfrm>
          <a:prstGeom prst="rect">
            <a:avLst/>
          </a:prstGeom>
        </p:spPr>
      </p:pic>
      <p:sp>
        <p:nvSpPr>
          <p:cNvPr id="6" name="object 3">
            <a:extLst>
              <a:ext uri="{FF2B5EF4-FFF2-40B4-BE49-F238E27FC236}">
                <a16:creationId xmlns:a16="http://schemas.microsoft.com/office/drawing/2014/main" xmlns="" id="{B8C11950-DCC3-4765-949D-968AF53754A7}"/>
              </a:ext>
            </a:extLst>
          </p:cNvPr>
          <p:cNvSpPr/>
          <p:nvPr/>
        </p:nvSpPr>
        <p:spPr>
          <a:xfrm>
            <a:off x="7516634" y="1222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7" name="object 5">
            <a:extLst>
              <a:ext uri="{FF2B5EF4-FFF2-40B4-BE49-F238E27FC236}">
                <a16:creationId xmlns:a16="http://schemas.microsoft.com/office/drawing/2014/main" xmlns="" id="{DC843FB8-C2E3-45E6-9F4F-A16DEA50DAE1}"/>
              </a:ext>
            </a:extLst>
          </p:cNvPr>
          <p:cNvSpPr txBox="1"/>
          <p:nvPr/>
        </p:nvSpPr>
        <p:spPr>
          <a:xfrm>
            <a:off x="7921459" y="344778"/>
            <a:ext cx="6438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4" name="object 4"/>
          <p:cNvSpPr txBox="1"/>
          <p:nvPr/>
        </p:nvSpPr>
        <p:spPr>
          <a:xfrm>
            <a:off x="5180442" y="4807900"/>
            <a:ext cx="3963558" cy="301749"/>
          </a:xfrm>
          <a:prstGeom prst="rect">
            <a:avLst/>
          </a:prstGeom>
        </p:spPr>
        <p:txBody>
          <a:bodyPr vert="horz" wrap="square" lIns="0" tIns="3683" rIns="0" bIns="0" rtlCol="0">
            <a:spAutoFit/>
          </a:bodyPr>
          <a:lstStyle/>
          <a:p>
            <a:pPr marL="6697" marR="2679" indent="10715" algn="ctr">
              <a:lnSpc>
                <a:spcPct val="101899"/>
              </a:lnSpc>
              <a:spcBef>
                <a:spcPts val="29"/>
              </a:spcBef>
            </a:pPr>
            <a:r>
              <a:rPr lang="en-US" sz="949" spc="3" dirty="0">
                <a:solidFill>
                  <a:schemeClr val="accent6"/>
                </a:solidFill>
                <a:latin typeface="Arial"/>
                <a:cs typeface="Arial"/>
                <a:hlinkClick r:id="rId4"/>
              </a:rPr>
              <a:t>https://</a:t>
            </a:r>
            <a:r>
              <a:rPr lang="en-US" sz="949" spc="3" dirty="0" smtClean="0">
                <a:solidFill>
                  <a:schemeClr val="accent6"/>
                </a:solidFill>
                <a:latin typeface="Arial"/>
                <a:cs typeface="Arial"/>
                <a:hlinkClick r:id="rId4"/>
              </a:rPr>
              <a:t>www.cnn.com/2020/10/08/politics/the-breakthrough-trump-biden-coronavirus-debate/index.html</a:t>
            </a:r>
            <a:r>
              <a:rPr lang="en-US" sz="949" spc="3" dirty="0" smtClean="0">
                <a:solidFill>
                  <a:schemeClr val="accent6"/>
                </a:solidFill>
                <a:latin typeface="Arial"/>
                <a:cs typeface="Arial"/>
              </a:rPr>
              <a:t> </a:t>
            </a:r>
            <a:endParaRPr sz="949" dirty="0">
              <a:solidFill>
                <a:schemeClr val="accent6"/>
              </a:solidFill>
              <a:latin typeface="Arial"/>
              <a:cs typeface="Arial"/>
            </a:endParaRPr>
          </a:p>
        </p:txBody>
      </p:sp>
      <p:sp>
        <p:nvSpPr>
          <p:cNvPr id="8" name="object 2">
            <a:extLst>
              <a:ext uri="{FF2B5EF4-FFF2-40B4-BE49-F238E27FC236}">
                <a16:creationId xmlns:a16="http://schemas.microsoft.com/office/drawing/2014/main" xmlns="" id="{DD523A89-5C18-491A-AA13-0D0989ADCFFD}"/>
              </a:ext>
            </a:extLst>
          </p:cNvPr>
          <p:cNvSpPr txBox="1">
            <a:spLocks/>
          </p:cNvSpPr>
          <p:nvPr/>
        </p:nvSpPr>
        <p:spPr>
          <a:xfrm>
            <a:off x="384725" y="502810"/>
            <a:ext cx="2968075" cy="474489"/>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000" kern="0" spc="15" dirty="0" smtClean="0">
                <a:solidFill>
                  <a:schemeClr val="tx1"/>
                </a:solidFill>
                <a:cs typeface="Arial Narrow"/>
              </a:rPr>
              <a:t>Topic modeling</a:t>
            </a:r>
            <a:endParaRPr lang="en-US" sz="3000" kern="0" dirty="0">
              <a:solidFill>
                <a:schemeClr val="tx1"/>
              </a:solidFill>
              <a:cs typeface="Arial Narrow"/>
            </a:endParaRPr>
          </a:p>
        </p:txBody>
      </p:sp>
    </p:spTree>
    <p:extLst>
      <p:ext uri="{BB962C8B-B14F-4D97-AF65-F5344CB8AC3E}">
        <p14:creationId xmlns:p14="http://schemas.microsoft.com/office/powerpoint/2010/main" val="17490241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5876" y="1528093"/>
            <a:ext cx="5257354" cy="2806154"/>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1000" y="514350"/>
            <a:ext cx="4688756" cy="468427"/>
          </a:xfrm>
          <a:prstGeom prst="rect">
            <a:avLst/>
          </a:prstGeom>
        </p:spPr>
        <p:txBody>
          <a:bodyPr vert="horz" wrap="square" lIns="0" tIns="6697" rIns="0" bIns="0" rtlCol="0">
            <a:spAutoFit/>
          </a:bodyPr>
          <a:lstStyle/>
          <a:p>
            <a:pPr marL="6697">
              <a:spcBef>
                <a:spcPts val="53"/>
              </a:spcBef>
            </a:pPr>
            <a:r>
              <a:rPr sz="3000" spc="32" dirty="0">
                <a:solidFill>
                  <a:schemeClr val="tx1"/>
                </a:solidFill>
              </a:rPr>
              <a:t>Machine</a:t>
            </a:r>
            <a:r>
              <a:rPr sz="3000" spc="-16" dirty="0"/>
              <a:t> </a:t>
            </a:r>
            <a:r>
              <a:rPr sz="3000" spc="-3" dirty="0">
                <a:solidFill>
                  <a:schemeClr val="tx1"/>
                </a:solidFill>
              </a:rPr>
              <a:t>translation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27287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a:solidFill>
                  <a:schemeClr val="tx1"/>
                </a:solidFill>
                <a:cs typeface="Arial Narrow"/>
              </a:rPr>
              <a:t>NLP </a:t>
            </a:r>
            <a:r>
              <a:rPr lang="en-US" sz="3000" spc="35" dirty="0">
                <a:solidFill>
                  <a:schemeClr val="tx1"/>
                </a:solidFill>
                <a:cs typeface="Arial Narrow"/>
              </a:rPr>
              <a:t>research design</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pic>
        <p:nvPicPr>
          <p:cNvPr id="2050" name="Picture 2" descr="Free Buying Cliparts, Download Free Clip Art, Free Clip Art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68" y="1470122"/>
            <a:ext cx="1124305" cy="8651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stretch>
            <a:fillRect/>
          </a:stretch>
        </p:blipFill>
        <p:spPr>
          <a:xfrm>
            <a:off x="3983772" y="1421703"/>
            <a:ext cx="1185863" cy="962025"/>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1242436"/>
            <a:ext cx="990600" cy="1199648"/>
          </a:xfrm>
          <a:prstGeom prst="rect">
            <a:avLst/>
          </a:prstGeom>
        </p:spPr>
      </p:pic>
      <p:pic>
        <p:nvPicPr>
          <p:cNvPr id="4098" name="Picture 2" descr="Free Thought Bubbles Clipart, Download Free Clip Art, Free Clip Art on  Clip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111" y="1464865"/>
            <a:ext cx="1224869" cy="1241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Burgers Cliparts, Download Free Clip Art, Free Clip Art on Clipart  Libra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2768" y="1550027"/>
            <a:ext cx="801625" cy="801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ating Hamburger Cliparts - Cliparts Zo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1765" y="1352004"/>
            <a:ext cx="798959" cy="110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8766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882475" cy="474489"/>
          </a:xfrm>
          <a:prstGeom prst="rect">
            <a:avLst/>
          </a:prstGeom>
        </p:spPr>
        <p:txBody>
          <a:bodyPr vert="horz" wrap="square" lIns="0" tIns="12700" rIns="0" bIns="0" rtlCol="0">
            <a:spAutoFit/>
          </a:bodyPr>
          <a:lstStyle/>
          <a:p>
            <a:pPr marL="12700">
              <a:lnSpc>
                <a:spcPct val="100000"/>
              </a:lnSpc>
              <a:spcBef>
                <a:spcPts val="100"/>
              </a:spcBef>
            </a:pPr>
            <a:r>
              <a:rPr lang="en-US" sz="3000" spc="-100" dirty="0" smtClean="0">
                <a:solidFill>
                  <a:schemeClr val="tx1"/>
                </a:solidFill>
                <a:latin typeface="+mj-lt"/>
                <a:cs typeface="Arial Narrow"/>
              </a:rPr>
              <a:t>What you’ve been after…</a:t>
            </a:r>
            <a:endParaRPr sz="3000" dirty="0">
              <a:solidFill>
                <a:schemeClr val="tx1"/>
              </a:solidFill>
              <a:latin typeface="+mj-lt"/>
              <a:cs typeface="Arial Narrow"/>
            </a:endParaRPr>
          </a:p>
        </p:txBody>
      </p:sp>
      <p:sp>
        <p:nvSpPr>
          <p:cNvPr id="3" name="object 3"/>
          <p:cNvSpPr txBox="1"/>
          <p:nvPr/>
        </p:nvSpPr>
        <p:spPr>
          <a:xfrm>
            <a:off x="541544" y="1176350"/>
            <a:ext cx="8133715" cy="2282190"/>
          </a:xfrm>
          <a:prstGeom prst="rect">
            <a:avLst/>
          </a:prstGeom>
        </p:spPr>
        <p:txBody>
          <a:bodyPr vert="horz" wrap="square" lIns="0" tIns="12700" rIns="0" bIns="0" rtlCol="0">
            <a:spAutoFit/>
          </a:bodyPr>
          <a:lstStyle/>
          <a:p>
            <a:pPr marL="313055" marR="407034" indent="-300990">
              <a:lnSpc>
                <a:spcPct val="114599"/>
              </a:lnSpc>
              <a:spcBef>
                <a:spcPts val="100"/>
              </a:spcBef>
              <a:buChar char="-"/>
              <a:tabLst>
                <a:tab pos="312420" algn="l"/>
                <a:tab pos="313690" algn="l"/>
              </a:tabLst>
            </a:pPr>
            <a:r>
              <a:rPr sz="1800" spc="-50" dirty="0">
                <a:latin typeface="Book Antiqua"/>
                <a:cs typeface="Book Antiqua"/>
              </a:rPr>
              <a:t>Use </a:t>
            </a:r>
            <a:r>
              <a:rPr sz="1800" spc="-30" dirty="0">
                <a:latin typeface="Book Antiqua"/>
                <a:cs typeface="Book Antiqua"/>
              </a:rPr>
              <a:t>the </a:t>
            </a:r>
            <a:r>
              <a:rPr sz="1800" spc="-50" dirty="0">
                <a:latin typeface="Book Antiqua"/>
                <a:cs typeface="Book Antiqua"/>
              </a:rPr>
              <a:t>insight </a:t>
            </a:r>
            <a:r>
              <a:rPr sz="1800" spc="-45" dirty="0">
                <a:latin typeface="Book Antiqua"/>
                <a:cs typeface="Book Antiqua"/>
              </a:rPr>
              <a:t>from </a:t>
            </a:r>
            <a:r>
              <a:rPr sz="1800" spc="-30" dirty="0">
                <a:latin typeface="Book Antiqua"/>
                <a:cs typeface="Book Antiqua"/>
              </a:rPr>
              <a:t>the </a:t>
            </a:r>
            <a:r>
              <a:rPr sz="1800" spc="-55" dirty="0">
                <a:latin typeface="Book Antiqua"/>
                <a:cs typeface="Book Antiqua"/>
              </a:rPr>
              <a:t>preprocessing </a:t>
            </a:r>
            <a:r>
              <a:rPr sz="1800" spc="-80" dirty="0">
                <a:latin typeface="Book Antiqua"/>
                <a:cs typeface="Book Antiqua"/>
              </a:rPr>
              <a:t>and </a:t>
            </a:r>
            <a:r>
              <a:rPr sz="1800" spc="-65" dirty="0">
                <a:latin typeface="Book Antiqua"/>
                <a:cs typeface="Book Antiqua"/>
              </a:rPr>
              <a:t>modeling stage </a:t>
            </a:r>
            <a:r>
              <a:rPr sz="1800" spc="-15" dirty="0">
                <a:latin typeface="Book Antiqua"/>
                <a:cs typeface="Book Antiqua"/>
              </a:rPr>
              <a:t>to </a:t>
            </a:r>
            <a:r>
              <a:rPr sz="1800" spc="-65" dirty="0">
                <a:latin typeface="Book Antiqua"/>
                <a:cs typeface="Book Antiqua"/>
              </a:rPr>
              <a:t>understand </a:t>
            </a:r>
            <a:r>
              <a:rPr sz="1800" spc="-30" dirty="0">
                <a:latin typeface="Book Antiqua"/>
                <a:cs typeface="Book Antiqua"/>
              </a:rPr>
              <a:t>the  </a:t>
            </a:r>
            <a:r>
              <a:rPr sz="1800" spc="-35" dirty="0">
                <a:latin typeface="Book Antiqua"/>
                <a:cs typeface="Book Antiqua"/>
              </a:rPr>
              <a:t>initial</a:t>
            </a:r>
            <a:r>
              <a:rPr sz="1800" spc="-5" dirty="0">
                <a:latin typeface="Book Antiqua"/>
                <a:cs typeface="Book Antiqua"/>
              </a:rPr>
              <a:t> </a:t>
            </a:r>
            <a:r>
              <a:rPr sz="1800" spc="-45" dirty="0">
                <a:latin typeface="Book Antiqua"/>
                <a:cs typeface="Book Antiqua"/>
              </a:rPr>
              <a:t>question</a:t>
            </a:r>
            <a:endParaRPr sz="1800">
              <a:latin typeface="Book Antiqua"/>
              <a:cs typeface="Book Antiqua"/>
            </a:endParaRPr>
          </a:p>
          <a:p>
            <a:pPr marL="313055" indent="-300990">
              <a:lnSpc>
                <a:spcPct val="100000"/>
              </a:lnSpc>
              <a:spcBef>
                <a:spcPts val="315"/>
              </a:spcBef>
              <a:buChar char="-"/>
              <a:tabLst>
                <a:tab pos="312420" algn="l"/>
                <a:tab pos="313690" algn="l"/>
              </a:tabLst>
            </a:pPr>
            <a:r>
              <a:rPr sz="1800" spc="-20" dirty="0">
                <a:latin typeface="Book Antiqua"/>
                <a:cs typeface="Book Antiqua"/>
              </a:rPr>
              <a:t>In </a:t>
            </a:r>
            <a:r>
              <a:rPr sz="1800" spc="-40" dirty="0">
                <a:latin typeface="Book Antiqua"/>
                <a:cs typeface="Book Antiqua"/>
              </a:rPr>
              <a:t>classification, this </a:t>
            </a:r>
            <a:r>
              <a:rPr sz="1800" spc="-60" dirty="0">
                <a:latin typeface="Book Antiqua"/>
                <a:cs typeface="Book Antiqua"/>
              </a:rPr>
              <a:t>could </a:t>
            </a:r>
            <a:r>
              <a:rPr sz="1800" spc="-35" dirty="0">
                <a:latin typeface="Book Antiqua"/>
                <a:cs typeface="Book Antiqua"/>
              </a:rPr>
              <a:t>be </a:t>
            </a:r>
            <a:r>
              <a:rPr sz="1800" spc="-55" dirty="0">
                <a:latin typeface="Book Antiqua"/>
                <a:cs typeface="Book Antiqua"/>
              </a:rPr>
              <a:t>looking </a:t>
            </a:r>
            <a:r>
              <a:rPr sz="1800" spc="-40" dirty="0">
                <a:latin typeface="Book Antiqua"/>
                <a:cs typeface="Book Antiqua"/>
              </a:rPr>
              <a:t>at </a:t>
            </a:r>
            <a:r>
              <a:rPr sz="1800" spc="-95" dirty="0">
                <a:latin typeface="Book Antiqua"/>
                <a:cs typeface="Book Antiqua"/>
              </a:rPr>
              <a:t>words</a:t>
            </a:r>
            <a:r>
              <a:rPr sz="1800" spc="80" dirty="0">
                <a:latin typeface="Book Antiqua"/>
                <a:cs typeface="Book Antiqua"/>
              </a:rPr>
              <a:t> </a:t>
            </a:r>
            <a:r>
              <a:rPr sz="1800" spc="-70" dirty="0">
                <a:latin typeface="Book Antiqua"/>
                <a:cs typeface="Book Antiqua"/>
              </a:rPr>
              <a:t>with </a:t>
            </a:r>
            <a:r>
              <a:rPr sz="1800" spc="-60" dirty="0">
                <a:latin typeface="Book Antiqua"/>
                <a:cs typeface="Book Antiqua"/>
              </a:rPr>
              <a:t>high </a:t>
            </a:r>
            <a:r>
              <a:rPr sz="1800" spc="-40" dirty="0">
                <a:latin typeface="Book Antiqua"/>
                <a:cs typeface="Book Antiqua"/>
              </a:rPr>
              <a:t>coefficients.</a:t>
            </a:r>
            <a:endParaRPr sz="1800">
              <a:latin typeface="Book Antiqua"/>
              <a:cs typeface="Book Antiqua"/>
            </a:endParaRPr>
          </a:p>
          <a:p>
            <a:pPr marL="770255" marR="5080" lvl="1" indent="-284480">
              <a:lnSpc>
                <a:spcPct val="116100"/>
              </a:lnSpc>
              <a:spcBef>
                <a:spcPts val="60"/>
              </a:spcBef>
              <a:buChar char="-"/>
              <a:tabLst>
                <a:tab pos="769620" algn="l"/>
                <a:tab pos="770890" algn="l"/>
              </a:tabLst>
            </a:pPr>
            <a:r>
              <a:rPr sz="1400" spc="-85" dirty="0">
                <a:latin typeface="Book Antiqua"/>
                <a:cs typeface="Book Antiqua"/>
              </a:rPr>
              <a:t>E.g. </a:t>
            </a:r>
            <a:r>
              <a:rPr sz="1400" i="1" spc="50" dirty="0">
                <a:latin typeface="Book Antiqua"/>
                <a:cs typeface="Book Antiqua"/>
              </a:rPr>
              <a:t>People </a:t>
            </a:r>
            <a:r>
              <a:rPr sz="1400" i="1" spc="15" dirty="0">
                <a:latin typeface="Book Antiqua"/>
                <a:cs typeface="Book Antiqua"/>
              </a:rPr>
              <a:t>with </a:t>
            </a:r>
            <a:r>
              <a:rPr sz="1400" i="1" spc="30" dirty="0">
                <a:latin typeface="Book Antiqua"/>
                <a:cs typeface="Book Antiqua"/>
              </a:rPr>
              <a:t>depressive </a:t>
            </a:r>
            <a:r>
              <a:rPr sz="1400" i="1" spc="35" dirty="0">
                <a:latin typeface="Book Antiqua"/>
                <a:cs typeface="Book Antiqua"/>
              </a:rPr>
              <a:t>symptoms </a:t>
            </a:r>
            <a:r>
              <a:rPr sz="1400" i="1" spc="30" dirty="0">
                <a:latin typeface="Book Antiqua"/>
                <a:cs typeface="Book Antiqua"/>
              </a:rPr>
              <a:t>are </a:t>
            </a:r>
            <a:r>
              <a:rPr sz="1400" i="1" spc="70" dirty="0">
                <a:latin typeface="Book Antiqua"/>
                <a:cs typeface="Book Antiqua"/>
              </a:rPr>
              <a:t>more</a:t>
            </a:r>
            <a:r>
              <a:rPr sz="1400" i="1" spc="-229" dirty="0">
                <a:latin typeface="Book Antiqua"/>
                <a:cs typeface="Book Antiqua"/>
              </a:rPr>
              <a:t> </a:t>
            </a:r>
            <a:r>
              <a:rPr sz="1400" i="1" spc="25" dirty="0">
                <a:latin typeface="Book Antiqua"/>
                <a:cs typeface="Book Antiqua"/>
              </a:rPr>
              <a:t>likely </a:t>
            </a:r>
            <a:r>
              <a:rPr sz="1400" i="1" spc="55" dirty="0">
                <a:latin typeface="Book Antiqua"/>
                <a:cs typeface="Book Antiqua"/>
              </a:rPr>
              <a:t>to </a:t>
            </a:r>
            <a:r>
              <a:rPr sz="1400" i="1" spc="25" dirty="0">
                <a:latin typeface="Book Antiqua"/>
                <a:cs typeface="Book Antiqua"/>
              </a:rPr>
              <a:t>talk </a:t>
            </a:r>
            <a:r>
              <a:rPr sz="1400" i="1" spc="40" dirty="0">
                <a:latin typeface="Book Antiqua"/>
                <a:cs typeface="Book Antiqua"/>
              </a:rPr>
              <a:t>about </a:t>
            </a:r>
            <a:r>
              <a:rPr sz="1400" i="1" spc="15" dirty="0">
                <a:latin typeface="Book Antiqua"/>
                <a:cs typeface="Book Antiqua"/>
              </a:rPr>
              <a:t>abstract </a:t>
            </a:r>
            <a:r>
              <a:rPr sz="1400" i="1" spc="45" dirty="0">
                <a:latin typeface="Book Antiqua"/>
                <a:cs typeface="Book Antiqua"/>
              </a:rPr>
              <a:t>concepts </a:t>
            </a:r>
            <a:r>
              <a:rPr sz="1400" i="1" spc="25" dirty="0">
                <a:latin typeface="Book Antiqua"/>
                <a:cs typeface="Book Antiqua"/>
              </a:rPr>
              <a:t>and use </a:t>
            </a:r>
            <a:r>
              <a:rPr sz="1400" i="1" spc="70" dirty="0">
                <a:latin typeface="Book Antiqua"/>
                <a:cs typeface="Book Antiqua"/>
              </a:rPr>
              <a:t>more  </a:t>
            </a:r>
            <a:r>
              <a:rPr sz="1400" i="1" spc="10" dirty="0">
                <a:latin typeface="Book Antiqua"/>
                <a:cs typeface="Book Antiqua"/>
              </a:rPr>
              <a:t>negation.</a:t>
            </a:r>
            <a:endParaRPr sz="1400">
              <a:latin typeface="Book Antiqua"/>
              <a:cs typeface="Book Antiqua"/>
            </a:endParaRPr>
          </a:p>
          <a:p>
            <a:pPr marL="313055" indent="-300990">
              <a:lnSpc>
                <a:spcPct val="100000"/>
              </a:lnSpc>
              <a:spcBef>
                <a:spcPts val="254"/>
              </a:spcBef>
              <a:buChar char="-"/>
              <a:tabLst>
                <a:tab pos="312420" algn="l"/>
                <a:tab pos="313690" algn="l"/>
              </a:tabLst>
            </a:pPr>
            <a:r>
              <a:rPr sz="1800" spc="-20" dirty="0">
                <a:latin typeface="Book Antiqua"/>
                <a:cs typeface="Book Antiqua"/>
              </a:rPr>
              <a:t>In </a:t>
            </a:r>
            <a:r>
              <a:rPr sz="1800" spc="-35" dirty="0">
                <a:latin typeface="Book Antiqua"/>
                <a:cs typeface="Book Antiqua"/>
              </a:rPr>
              <a:t>topic </a:t>
            </a:r>
            <a:r>
              <a:rPr sz="1800" spc="-65" dirty="0">
                <a:latin typeface="Book Antiqua"/>
                <a:cs typeface="Book Antiqua"/>
              </a:rPr>
              <a:t>modeling, </a:t>
            </a:r>
            <a:r>
              <a:rPr sz="1800" spc="-40" dirty="0">
                <a:latin typeface="Book Antiqua"/>
                <a:cs typeface="Book Antiqua"/>
              </a:rPr>
              <a:t>this </a:t>
            </a:r>
            <a:r>
              <a:rPr sz="1800" spc="-60" dirty="0">
                <a:latin typeface="Book Antiqua"/>
                <a:cs typeface="Book Antiqua"/>
              </a:rPr>
              <a:t>could </a:t>
            </a:r>
            <a:r>
              <a:rPr sz="1800" spc="-35" dirty="0">
                <a:latin typeface="Book Antiqua"/>
                <a:cs typeface="Book Antiqua"/>
              </a:rPr>
              <a:t>be </a:t>
            </a:r>
            <a:r>
              <a:rPr sz="1800" spc="-55" dirty="0">
                <a:latin typeface="Book Antiqua"/>
                <a:cs typeface="Book Antiqua"/>
              </a:rPr>
              <a:t>qualitative </a:t>
            </a:r>
            <a:r>
              <a:rPr sz="1800" spc="-40" dirty="0">
                <a:latin typeface="Book Antiqua"/>
                <a:cs typeface="Book Antiqua"/>
              </a:rPr>
              <a:t>inspection </a:t>
            </a:r>
            <a:r>
              <a:rPr sz="1800" spc="-35" dirty="0">
                <a:latin typeface="Book Antiqua"/>
                <a:cs typeface="Book Antiqua"/>
              </a:rPr>
              <a:t>of </a:t>
            </a:r>
            <a:r>
              <a:rPr sz="1800" spc="-30" dirty="0">
                <a:latin typeface="Book Antiqua"/>
                <a:cs typeface="Book Antiqua"/>
              </a:rPr>
              <a:t>the</a:t>
            </a:r>
            <a:r>
              <a:rPr sz="1800" spc="-10" dirty="0">
                <a:latin typeface="Book Antiqua"/>
                <a:cs typeface="Book Antiqua"/>
              </a:rPr>
              <a:t> </a:t>
            </a:r>
            <a:r>
              <a:rPr sz="1800" spc="-60" dirty="0">
                <a:latin typeface="Book Antiqua"/>
                <a:cs typeface="Book Antiqua"/>
              </a:rPr>
              <a:t>topics.</a:t>
            </a:r>
            <a:endParaRPr sz="1800">
              <a:latin typeface="Book Antiqua"/>
              <a:cs typeface="Book Antiqua"/>
            </a:endParaRPr>
          </a:p>
          <a:p>
            <a:pPr marL="770255" marR="96520" lvl="1" indent="-284480">
              <a:lnSpc>
                <a:spcPct val="116100"/>
              </a:lnSpc>
              <a:spcBef>
                <a:spcPts val="60"/>
              </a:spcBef>
              <a:buChar char="-"/>
              <a:tabLst>
                <a:tab pos="769620" algn="l"/>
                <a:tab pos="770890" algn="l"/>
              </a:tabLst>
            </a:pPr>
            <a:r>
              <a:rPr sz="1400" spc="-85" dirty="0">
                <a:latin typeface="Book Antiqua"/>
                <a:cs typeface="Book Antiqua"/>
              </a:rPr>
              <a:t>E.g. </a:t>
            </a:r>
            <a:r>
              <a:rPr sz="1400" i="1" spc="5" dirty="0">
                <a:latin typeface="Book Antiqua"/>
                <a:cs typeface="Book Antiqua"/>
              </a:rPr>
              <a:t>In </a:t>
            </a:r>
            <a:r>
              <a:rPr sz="1400" i="1" spc="30" dirty="0">
                <a:latin typeface="Book Antiqua"/>
                <a:cs typeface="Book Antiqua"/>
              </a:rPr>
              <a:t>Germany </a:t>
            </a:r>
            <a:r>
              <a:rPr sz="1400" i="1" spc="55" dirty="0">
                <a:latin typeface="Book Antiqua"/>
                <a:cs typeface="Book Antiqua"/>
              </a:rPr>
              <a:t>the </a:t>
            </a:r>
            <a:r>
              <a:rPr sz="1400" i="1" spc="25" dirty="0">
                <a:latin typeface="Book Antiqua"/>
                <a:cs typeface="Book Antiqua"/>
              </a:rPr>
              <a:t>main </a:t>
            </a:r>
            <a:r>
              <a:rPr sz="1400" i="1" spc="55" dirty="0">
                <a:latin typeface="Book Antiqua"/>
                <a:cs typeface="Book Antiqua"/>
              </a:rPr>
              <a:t>themes </a:t>
            </a:r>
            <a:r>
              <a:rPr sz="1400" i="1" spc="45" dirty="0">
                <a:latin typeface="Book Antiqua"/>
                <a:cs typeface="Book Antiqua"/>
              </a:rPr>
              <a:t>centered </a:t>
            </a:r>
            <a:r>
              <a:rPr sz="1400" i="1" spc="25" dirty="0">
                <a:latin typeface="Book Antiqua"/>
                <a:cs typeface="Book Antiqua"/>
              </a:rPr>
              <a:t>around </a:t>
            </a:r>
            <a:r>
              <a:rPr sz="1400" i="1" spc="15" dirty="0">
                <a:latin typeface="Book Antiqua"/>
                <a:cs typeface="Book Antiqua"/>
              </a:rPr>
              <a:t>taxes </a:t>
            </a:r>
            <a:r>
              <a:rPr sz="1400" i="1" spc="25" dirty="0">
                <a:latin typeface="Book Antiqua"/>
                <a:cs typeface="Book Antiqua"/>
              </a:rPr>
              <a:t>and </a:t>
            </a:r>
            <a:r>
              <a:rPr sz="1400" i="1" spc="15" dirty="0">
                <a:latin typeface="Book Antiqua"/>
                <a:cs typeface="Book Antiqua"/>
              </a:rPr>
              <a:t>immigration, </a:t>
            </a:r>
            <a:r>
              <a:rPr sz="1400" i="1" spc="30" dirty="0">
                <a:latin typeface="Book Antiqua"/>
                <a:cs typeface="Book Antiqua"/>
              </a:rPr>
              <a:t>while </a:t>
            </a:r>
            <a:r>
              <a:rPr sz="1400" i="1" dirty="0">
                <a:latin typeface="Book Antiqua"/>
                <a:cs typeface="Book Antiqua"/>
              </a:rPr>
              <a:t>in </a:t>
            </a:r>
            <a:r>
              <a:rPr sz="1400" i="1" spc="25" dirty="0">
                <a:latin typeface="Book Antiqua"/>
                <a:cs typeface="Book Antiqua"/>
              </a:rPr>
              <a:t>France</a:t>
            </a:r>
            <a:r>
              <a:rPr sz="1400" i="1" spc="-155" dirty="0">
                <a:latin typeface="Book Antiqua"/>
                <a:cs typeface="Book Antiqua"/>
              </a:rPr>
              <a:t> </a:t>
            </a:r>
            <a:r>
              <a:rPr sz="1400" i="1" spc="70" dirty="0">
                <a:latin typeface="Book Antiqua"/>
                <a:cs typeface="Book Antiqua"/>
              </a:rPr>
              <a:t>people  </a:t>
            </a:r>
            <a:r>
              <a:rPr sz="1400" i="1" spc="45" dirty="0">
                <a:latin typeface="Book Antiqua"/>
                <a:cs typeface="Book Antiqua"/>
              </a:rPr>
              <a:t>were </a:t>
            </a:r>
            <a:r>
              <a:rPr sz="1400" i="1" spc="70" dirty="0">
                <a:latin typeface="Book Antiqua"/>
                <a:cs typeface="Book Antiqua"/>
              </a:rPr>
              <a:t>more </a:t>
            </a:r>
            <a:r>
              <a:rPr sz="1400" i="1" spc="50" dirty="0">
                <a:latin typeface="Book Antiqua"/>
                <a:cs typeface="Book Antiqua"/>
              </a:rPr>
              <a:t>concerned </a:t>
            </a:r>
            <a:r>
              <a:rPr sz="1400" i="1" spc="40" dirty="0">
                <a:latin typeface="Book Antiqua"/>
                <a:cs typeface="Book Antiqua"/>
              </a:rPr>
              <a:t>about</a:t>
            </a:r>
            <a:r>
              <a:rPr sz="1400" i="1" spc="-170" dirty="0">
                <a:latin typeface="Book Antiqua"/>
                <a:cs typeface="Book Antiqua"/>
              </a:rPr>
              <a:t> </a:t>
            </a:r>
            <a:r>
              <a:rPr sz="1400" i="1" dirty="0">
                <a:latin typeface="Book Antiqua"/>
                <a:cs typeface="Book Antiqua"/>
              </a:rPr>
              <a:t>racism.</a:t>
            </a:r>
            <a:endParaRPr sz="1400">
              <a:latin typeface="Book Antiqua"/>
              <a:cs typeface="Book Antiqua"/>
            </a:endParaRPr>
          </a:p>
        </p:txBody>
      </p:sp>
      <p:sp>
        <p:nvSpPr>
          <p:cNvPr id="4" name="object 4"/>
          <p:cNvSpPr/>
          <p:nvPr/>
        </p:nvSpPr>
        <p:spPr>
          <a:xfrm>
            <a:off x="7767149" y="141149"/>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5" name="object 5"/>
          <p:cNvSpPr/>
          <p:nvPr/>
        </p:nvSpPr>
        <p:spPr>
          <a:xfrm>
            <a:off x="7767149" y="141149"/>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8117925" y="344254"/>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3272876" cy="474489"/>
          </a:xfrm>
          <a:prstGeom prst="rect">
            <a:avLst/>
          </a:prstGeom>
        </p:spPr>
        <p:txBody>
          <a:bodyPr vert="horz" wrap="square" lIns="0" tIns="12700" rIns="0" bIns="0" rtlCol="0">
            <a:spAutoFit/>
          </a:bodyPr>
          <a:lstStyle/>
          <a:p>
            <a:pPr marL="12700">
              <a:lnSpc>
                <a:spcPct val="100000"/>
              </a:lnSpc>
              <a:spcBef>
                <a:spcPts val="100"/>
              </a:spcBef>
            </a:pPr>
            <a:r>
              <a:rPr lang="en-US" sz="3000" spc="-220" dirty="0" smtClean="0">
                <a:solidFill>
                  <a:schemeClr val="tx1"/>
                </a:solidFill>
                <a:cs typeface="Arial Narrow"/>
              </a:rPr>
              <a:t>To review…</a:t>
            </a:r>
            <a:endParaRPr sz="3000" dirty="0">
              <a:solidFill>
                <a:schemeClr val="tx1"/>
              </a:solidFill>
              <a:latin typeface="+mj-lt"/>
              <a:cs typeface="Arial Narrow"/>
            </a:endParaRPr>
          </a:p>
        </p:txBody>
      </p:sp>
      <p:sp>
        <p:nvSpPr>
          <p:cNvPr id="3" name="object 3"/>
          <p:cNvSpPr/>
          <p:nvPr/>
        </p:nvSpPr>
        <p:spPr>
          <a:xfrm>
            <a:off x="2161225" y="2528849"/>
            <a:ext cx="1773555" cy="664210"/>
          </a:xfrm>
          <a:custGeom>
            <a:avLst/>
            <a:gdLst/>
            <a:ahLst/>
            <a:cxnLst/>
            <a:rect l="l" t="t" r="r" b="b"/>
            <a:pathLst>
              <a:path w="1773554" h="664210">
                <a:moveTo>
                  <a:pt x="1441499" y="663599"/>
                </a:moveTo>
                <a:lnTo>
                  <a:pt x="0" y="663599"/>
                </a:lnTo>
                <a:lnTo>
                  <a:pt x="331799" y="331799"/>
                </a:lnTo>
                <a:lnTo>
                  <a:pt x="0" y="0"/>
                </a:lnTo>
                <a:lnTo>
                  <a:pt x="1441499" y="0"/>
                </a:lnTo>
                <a:lnTo>
                  <a:pt x="1773299" y="331799"/>
                </a:lnTo>
                <a:lnTo>
                  <a:pt x="1441499" y="663599"/>
                </a:lnTo>
                <a:close/>
              </a:path>
            </a:pathLst>
          </a:custGeom>
          <a:solidFill>
            <a:srgbClr val="E4901B"/>
          </a:solidFill>
        </p:spPr>
        <p:txBody>
          <a:bodyPr wrap="square" lIns="0" tIns="0" rIns="0" bIns="0" rtlCol="0"/>
          <a:lstStyle/>
          <a:p>
            <a:endParaRPr/>
          </a:p>
        </p:txBody>
      </p:sp>
      <p:sp>
        <p:nvSpPr>
          <p:cNvPr id="4" name="object 4"/>
          <p:cNvSpPr/>
          <p:nvPr/>
        </p:nvSpPr>
        <p:spPr>
          <a:xfrm>
            <a:off x="2161225" y="2528849"/>
            <a:ext cx="1773555" cy="664210"/>
          </a:xfrm>
          <a:custGeom>
            <a:avLst/>
            <a:gdLst/>
            <a:ahLst/>
            <a:cxnLst/>
            <a:rect l="l" t="t" r="r" b="b"/>
            <a:pathLst>
              <a:path w="1773554" h="664210">
                <a:moveTo>
                  <a:pt x="0" y="0"/>
                </a:moveTo>
                <a:lnTo>
                  <a:pt x="1441499" y="0"/>
                </a:lnTo>
                <a:lnTo>
                  <a:pt x="1773299" y="331799"/>
                </a:lnTo>
                <a:lnTo>
                  <a:pt x="14414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5" name="object 5"/>
          <p:cNvSpPr txBox="1"/>
          <p:nvPr/>
        </p:nvSpPr>
        <p:spPr>
          <a:xfrm>
            <a:off x="2566049" y="2751366"/>
            <a:ext cx="829944"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Collect</a:t>
            </a:r>
            <a:r>
              <a:rPr sz="1200" spc="-70" dirty="0">
                <a:latin typeface="Arial"/>
                <a:cs typeface="Arial"/>
              </a:rPr>
              <a:t> </a:t>
            </a:r>
            <a:r>
              <a:rPr sz="1200" spc="-5" dirty="0">
                <a:latin typeface="Arial"/>
                <a:cs typeface="Arial"/>
              </a:rPr>
              <a:t>data</a:t>
            </a:r>
            <a:endParaRPr sz="1200">
              <a:latin typeface="Arial"/>
              <a:cs typeface="Arial"/>
            </a:endParaRPr>
          </a:p>
        </p:txBody>
      </p:sp>
      <p:sp>
        <p:nvSpPr>
          <p:cNvPr id="6" name="object 6"/>
          <p:cNvSpPr/>
          <p:nvPr/>
        </p:nvSpPr>
        <p:spPr>
          <a:xfrm>
            <a:off x="3767225" y="2528874"/>
            <a:ext cx="1866900" cy="664210"/>
          </a:xfrm>
          <a:custGeom>
            <a:avLst/>
            <a:gdLst/>
            <a:ahLst/>
            <a:cxnLst/>
            <a:rect l="l" t="t" r="r" b="b"/>
            <a:pathLst>
              <a:path w="1866900" h="664210">
                <a:moveTo>
                  <a:pt x="1535099" y="663599"/>
                </a:moveTo>
                <a:lnTo>
                  <a:pt x="0" y="663599"/>
                </a:lnTo>
                <a:lnTo>
                  <a:pt x="331799" y="331799"/>
                </a:lnTo>
                <a:lnTo>
                  <a:pt x="0" y="0"/>
                </a:lnTo>
                <a:lnTo>
                  <a:pt x="1535099" y="0"/>
                </a:lnTo>
                <a:lnTo>
                  <a:pt x="1866899" y="331799"/>
                </a:lnTo>
                <a:lnTo>
                  <a:pt x="1535099" y="663599"/>
                </a:lnTo>
                <a:close/>
              </a:path>
            </a:pathLst>
          </a:custGeom>
          <a:solidFill>
            <a:srgbClr val="F9EB1E"/>
          </a:solidFill>
        </p:spPr>
        <p:txBody>
          <a:bodyPr wrap="square" lIns="0" tIns="0" rIns="0" bIns="0" rtlCol="0"/>
          <a:lstStyle/>
          <a:p>
            <a:endParaRPr/>
          </a:p>
        </p:txBody>
      </p:sp>
      <p:sp>
        <p:nvSpPr>
          <p:cNvPr id="7" name="object 7"/>
          <p:cNvSpPr/>
          <p:nvPr/>
        </p:nvSpPr>
        <p:spPr>
          <a:xfrm>
            <a:off x="3767225" y="2528874"/>
            <a:ext cx="1866900" cy="664210"/>
          </a:xfrm>
          <a:custGeom>
            <a:avLst/>
            <a:gdLst/>
            <a:ahLst/>
            <a:cxnLst/>
            <a:rect l="l" t="t" r="r" b="b"/>
            <a:pathLst>
              <a:path w="1866900" h="664210">
                <a:moveTo>
                  <a:pt x="0" y="0"/>
                </a:moveTo>
                <a:lnTo>
                  <a:pt x="1535099" y="0"/>
                </a:lnTo>
                <a:lnTo>
                  <a:pt x="1866899" y="331799"/>
                </a:lnTo>
                <a:lnTo>
                  <a:pt x="15350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8" name="object 8"/>
          <p:cNvSpPr txBox="1"/>
          <p:nvPr/>
        </p:nvSpPr>
        <p:spPr>
          <a:xfrm>
            <a:off x="4172050" y="2751391"/>
            <a:ext cx="99758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Preprocessing</a:t>
            </a:r>
            <a:endParaRPr sz="1200">
              <a:latin typeface="Arial"/>
              <a:cs typeface="Arial"/>
            </a:endParaRPr>
          </a:p>
        </p:txBody>
      </p:sp>
      <p:sp>
        <p:nvSpPr>
          <p:cNvPr id="9" name="object 9"/>
          <p:cNvSpPr/>
          <p:nvPr/>
        </p:nvSpPr>
        <p:spPr>
          <a:xfrm>
            <a:off x="5525284" y="2528862"/>
            <a:ext cx="1543685" cy="664210"/>
          </a:xfrm>
          <a:custGeom>
            <a:avLst/>
            <a:gdLst/>
            <a:ahLst/>
            <a:cxnLst/>
            <a:rect l="l" t="t" r="r" b="b"/>
            <a:pathLst>
              <a:path w="1543684" h="664210">
                <a:moveTo>
                  <a:pt x="1211699" y="663599"/>
                </a:moveTo>
                <a:lnTo>
                  <a:pt x="0" y="663599"/>
                </a:lnTo>
                <a:lnTo>
                  <a:pt x="331799" y="331799"/>
                </a:lnTo>
                <a:lnTo>
                  <a:pt x="0" y="0"/>
                </a:lnTo>
                <a:lnTo>
                  <a:pt x="1211699" y="0"/>
                </a:lnTo>
                <a:lnTo>
                  <a:pt x="1543499" y="331799"/>
                </a:lnTo>
                <a:lnTo>
                  <a:pt x="1211699" y="663599"/>
                </a:lnTo>
                <a:close/>
              </a:path>
            </a:pathLst>
          </a:custGeom>
          <a:solidFill>
            <a:srgbClr val="467A34"/>
          </a:solidFill>
        </p:spPr>
        <p:txBody>
          <a:bodyPr wrap="square" lIns="0" tIns="0" rIns="0" bIns="0" rtlCol="0"/>
          <a:lstStyle/>
          <a:p>
            <a:endParaRPr/>
          </a:p>
        </p:txBody>
      </p:sp>
      <p:sp>
        <p:nvSpPr>
          <p:cNvPr id="10" name="object 10"/>
          <p:cNvSpPr/>
          <p:nvPr/>
        </p:nvSpPr>
        <p:spPr>
          <a:xfrm>
            <a:off x="5525284" y="2528862"/>
            <a:ext cx="1543685" cy="664210"/>
          </a:xfrm>
          <a:custGeom>
            <a:avLst/>
            <a:gdLst/>
            <a:ahLst/>
            <a:cxnLst/>
            <a:rect l="l" t="t" r="r" b="b"/>
            <a:pathLst>
              <a:path w="1543684" h="664210">
                <a:moveTo>
                  <a:pt x="0" y="0"/>
                </a:moveTo>
                <a:lnTo>
                  <a:pt x="1211699" y="0"/>
                </a:lnTo>
                <a:lnTo>
                  <a:pt x="1543499" y="331799"/>
                </a:lnTo>
                <a:lnTo>
                  <a:pt x="1211699" y="663599"/>
                </a:lnTo>
                <a:lnTo>
                  <a:pt x="0" y="663599"/>
                </a:lnTo>
                <a:lnTo>
                  <a:pt x="331799" y="331799"/>
                </a:lnTo>
                <a:lnTo>
                  <a:pt x="0" y="0"/>
                </a:lnTo>
                <a:close/>
              </a:path>
            </a:pathLst>
          </a:custGeom>
          <a:ln w="9524">
            <a:solidFill>
              <a:srgbClr val="595959"/>
            </a:solidFill>
          </a:ln>
        </p:spPr>
        <p:txBody>
          <a:bodyPr wrap="square" lIns="0" tIns="0" rIns="0" bIns="0" rtlCol="0"/>
          <a:lstStyle/>
          <a:p>
            <a:endParaRPr/>
          </a:p>
        </p:txBody>
      </p:sp>
      <p:sp>
        <p:nvSpPr>
          <p:cNvPr id="11" name="object 11"/>
          <p:cNvSpPr txBox="1"/>
          <p:nvPr/>
        </p:nvSpPr>
        <p:spPr>
          <a:xfrm>
            <a:off x="5930110" y="2751379"/>
            <a:ext cx="643890"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Modeling</a:t>
            </a:r>
            <a:endParaRPr sz="1200">
              <a:latin typeface="Arial"/>
              <a:cs typeface="Arial"/>
            </a:endParaRPr>
          </a:p>
        </p:txBody>
      </p:sp>
      <p:sp>
        <p:nvSpPr>
          <p:cNvPr id="12" name="object 12"/>
          <p:cNvSpPr/>
          <p:nvPr/>
        </p:nvSpPr>
        <p:spPr>
          <a:xfrm>
            <a:off x="1338225" y="2528874"/>
            <a:ext cx="1005840" cy="664210"/>
          </a:xfrm>
          <a:custGeom>
            <a:avLst/>
            <a:gdLst/>
            <a:ahLst/>
            <a:cxnLst/>
            <a:rect l="l" t="t" r="r" b="b"/>
            <a:pathLst>
              <a:path w="1005839" h="664210">
                <a:moveTo>
                  <a:pt x="673499" y="663599"/>
                </a:moveTo>
                <a:lnTo>
                  <a:pt x="0" y="663599"/>
                </a:lnTo>
                <a:lnTo>
                  <a:pt x="0" y="0"/>
                </a:lnTo>
                <a:lnTo>
                  <a:pt x="673499" y="0"/>
                </a:lnTo>
                <a:lnTo>
                  <a:pt x="1005299" y="331799"/>
                </a:lnTo>
                <a:lnTo>
                  <a:pt x="673499" y="663599"/>
                </a:lnTo>
                <a:close/>
              </a:path>
            </a:pathLst>
          </a:custGeom>
          <a:solidFill>
            <a:srgbClr val="C33313"/>
          </a:solidFill>
        </p:spPr>
        <p:txBody>
          <a:bodyPr wrap="square" lIns="0" tIns="0" rIns="0" bIns="0" rtlCol="0"/>
          <a:lstStyle/>
          <a:p>
            <a:endParaRPr/>
          </a:p>
        </p:txBody>
      </p:sp>
      <p:sp>
        <p:nvSpPr>
          <p:cNvPr id="13" name="object 13"/>
          <p:cNvSpPr/>
          <p:nvPr/>
        </p:nvSpPr>
        <p:spPr>
          <a:xfrm>
            <a:off x="1338225" y="2528874"/>
            <a:ext cx="1005840" cy="664210"/>
          </a:xfrm>
          <a:custGeom>
            <a:avLst/>
            <a:gdLst/>
            <a:ahLst/>
            <a:cxnLst/>
            <a:rect l="l" t="t" r="r" b="b"/>
            <a:pathLst>
              <a:path w="1005839" h="664210">
                <a:moveTo>
                  <a:pt x="0" y="0"/>
                </a:moveTo>
                <a:lnTo>
                  <a:pt x="673499" y="0"/>
                </a:lnTo>
                <a:lnTo>
                  <a:pt x="1005299" y="331799"/>
                </a:lnTo>
                <a:lnTo>
                  <a:pt x="673499" y="663599"/>
                </a:lnTo>
                <a:lnTo>
                  <a:pt x="0" y="663599"/>
                </a:lnTo>
                <a:lnTo>
                  <a:pt x="0" y="0"/>
                </a:lnTo>
                <a:close/>
              </a:path>
            </a:pathLst>
          </a:custGeom>
          <a:ln w="9524">
            <a:solidFill>
              <a:srgbClr val="595959"/>
            </a:solidFill>
          </a:ln>
        </p:spPr>
        <p:txBody>
          <a:bodyPr wrap="square" lIns="0" tIns="0" rIns="0" bIns="0" rtlCol="0"/>
          <a:lstStyle/>
          <a:p>
            <a:endParaRPr/>
          </a:p>
        </p:txBody>
      </p:sp>
      <p:sp>
        <p:nvSpPr>
          <p:cNvPr id="14" name="object 14"/>
          <p:cNvSpPr txBox="1"/>
          <p:nvPr/>
        </p:nvSpPr>
        <p:spPr>
          <a:xfrm>
            <a:off x="1411250" y="2660904"/>
            <a:ext cx="677545" cy="389255"/>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Research  question</a:t>
            </a:r>
            <a:endParaRPr sz="1200">
              <a:latin typeface="Arial"/>
              <a:cs typeface="Arial"/>
            </a:endParaRPr>
          </a:p>
        </p:txBody>
      </p:sp>
      <p:sp>
        <p:nvSpPr>
          <p:cNvPr id="15" name="object 15"/>
          <p:cNvSpPr/>
          <p:nvPr/>
        </p:nvSpPr>
        <p:spPr>
          <a:xfrm>
            <a:off x="6974399" y="2528874"/>
            <a:ext cx="1005840" cy="663575"/>
          </a:xfrm>
          <a:custGeom>
            <a:avLst/>
            <a:gdLst/>
            <a:ahLst/>
            <a:cxnLst/>
            <a:rect l="l" t="t" r="r" b="b"/>
            <a:pathLst>
              <a:path w="1005840" h="663575">
                <a:moveTo>
                  <a:pt x="0" y="663574"/>
                </a:moveTo>
                <a:lnTo>
                  <a:pt x="337574" y="333724"/>
                </a:lnTo>
                <a:lnTo>
                  <a:pt x="3849" y="0"/>
                </a:lnTo>
                <a:lnTo>
                  <a:pt x="997824" y="0"/>
                </a:lnTo>
                <a:lnTo>
                  <a:pt x="1005299" y="657899"/>
                </a:lnTo>
                <a:lnTo>
                  <a:pt x="0" y="663574"/>
                </a:lnTo>
                <a:close/>
              </a:path>
            </a:pathLst>
          </a:custGeom>
          <a:solidFill>
            <a:srgbClr val="631E84"/>
          </a:solidFill>
        </p:spPr>
        <p:txBody>
          <a:bodyPr wrap="square" lIns="0" tIns="0" rIns="0" bIns="0" rtlCol="0"/>
          <a:lstStyle/>
          <a:p>
            <a:endParaRPr/>
          </a:p>
        </p:txBody>
      </p:sp>
      <p:sp>
        <p:nvSpPr>
          <p:cNvPr id="16" name="object 16"/>
          <p:cNvSpPr/>
          <p:nvPr/>
        </p:nvSpPr>
        <p:spPr>
          <a:xfrm>
            <a:off x="6974399" y="2528874"/>
            <a:ext cx="1005840" cy="663575"/>
          </a:xfrm>
          <a:custGeom>
            <a:avLst/>
            <a:gdLst/>
            <a:ahLst/>
            <a:cxnLst/>
            <a:rect l="l" t="t" r="r" b="b"/>
            <a:pathLst>
              <a:path w="1005840" h="663575">
                <a:moveTo>
                  <a:pt x="3849" y="0"/>
                </a:moveTo>
                <a:lnTo>
                  <a:pt x="997824" y="0"/>
                </a:lnTo>
                <a:lnTo>
                  <a:pt x="1005299" y="657899"/>
                </a:lnTo>
                <a:lnTo>
                  <a:pt x="0" y="663574"/>
                </a:lnTo>
                <a:lnTo>
                  <a:pt x="337574" y="333724"/>
                </a:lnTo>
                <a:lnTo>
                  <a:pt x="3849" y="0"/>
                </a:lnTo>
                <a:close/>
              </a:path>
            </a:pathLst>
          </a:custGeom>
          <a:ln w="9524">
            <a:solidFill>
              <a:srgbClr val="595959"/>
            </a:solidFill>
          </a:ln>
        </p:spPr>
        <p:txBody>
          <a:bodyPr wrap="square" lIns="0" tIns="0" rIns="0" bIns="0" rtlCol="0"/>
          <a:lstStyle/>
          <a:p>
            <a:endParaRPr/>
          </a:p>
        </p:txBody>
      </p:sp>
      <p:sp>
        <p:nvSpPr>
          <p:cNvPr id="17" name="object 17"/>
          <p:cNvSpPr txBox="1"/>
          <p:nvPr/>
        </p:nvSpPr>
        <p:spPr>
          <a:xfrm>
            <a:off x="7325175" y="2731979"/>
            <a:ext cx="59182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Interpret</a:t>
            </a:r>
            <a:endParaRPr sz="1200">
              <a:latin typeface="Arial"/>
              <a:cs typeface="Arial"/>
            </a:endParaRPr>
          </a:p>
        </p:txBody>
      </p:sp>
    </p:spTree>
    <p:extLst>
      <p:ext uri="{BB962C8B-B14F-4D97-AF65-F5344CB8AC3E}">
        <p14:creationId xmlns:p14="http://schemas.microsoft.com/office/powerpoint/2010/main" val="7565092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1901275" cy="474489"/>
          </a:xfrm>
          <a:prstGeom prst="rect">
            <a:avLst/>
          </a:prstGeom>
        </p:spPr>
        <p:txBody>
          <a:bodyPr vert="horz" wrap="square" lIns="0" tIns="12700" rIns="0" bIns="0" rtlCol="0">
            <a:spAutoFit/>
          </a:bodyPr>
          <a:lstStyle/>
          <a:p>
            <a:pPr marL="12700">
              <a:lnSpc>
                <a:spcPct val="100000"/>
              </a:lnSpc>
              <a:spcBef>
                <a:spcPts val="100"/>
              </a:spcBef>
            </a:pPr>
            <a:r>
              <a:rPr sz="3000" spc="-35" dirty="0">
                <a:solidFill>
                  <a:schemeClr val="tx1"/>
                </a:solidFill>
                <a:latin typeface="+mj-lt"/>
                <a:cs typeface="Arial Narrow"/>
              </a:rPr>
              <a:t>Questions?</a:t>
            </a:r>
            <a:endParaRPr sz="3000" dirty="0">
              <a:solidFill>
                <a:schemeClr val="tx1"/>
              </a:solidFill>
              <a:latin typeface="+mj-lt"/>
              <a:cs typeface="Arial Narrow"/>
            </a:endParaRPr>
          </a:p>
        </p:txBody>
      </p:sp>
      <p:sp>
        <p:nvSpPr>
          <p:cNvPr id="3" name="object 3"/>
          <p:cNvSpPr/>
          <p:nvPr/>
        </p:nvSpPr>
        <p:spPr>
          <a:xfrm>
            <a:off x="565168" y="1568617"/>
            <a:ext cx="2174693" cy="1741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95113" y="1094158"/>
            <a:ext cx="2174693" cy="174148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7907" y="1799436"/>
            <a:ext cx="2727810" cy="218442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14350"/>
            <a:ext cx="5490753" cy="468427"/>
          </a:xfrm>
          <a:prstGeom prst="rect">
            <a:avLst/>
          </a:prstGeom>
        </p:spPr>
        <p:txBody>
          <a:bodyPr vert="horz" wrap="square" lIns="0" tIns="6697" rIns="0" bIns="0" rtlCol="0">
            <a:spAutoFit/>
          </a:bodyPr>
          <a:lstStyle/>
          <a:p>
            <a:pPr marL="6697">
              <a:spcBef>
                <a:spcPts val="53"/>
              </a:spcBef>
            </a:pPr>
            <a:r>
              <a:rPr lang="en-US" sz="3000" spc="-82" dirty="0">
                <a:solidFill>
                  <a:schemeClr val="tx1"/>
                </a:solidFill>
              </a:rPr>
              <a:t>Now to get our hands dirty</a:t>
            </a:r>
            <a:endParaRPr sz="3000" spc="40" dirty="0">
              <a:solidFill>
                <a:schemeClr val="tx1"/>
              </a:solidFill>
            </a:endParaRPr>
          </a:p>
        </p:txBody>
      </p:sp>
      <p:sp>
        <p:nvSpPr>
          <p:cNvPr id="4" name="object 4"/>
          <p:cNvSpPr txBox="1"/>
          <p:nvPr/>
        </p:nvSpPr>
        <p:spPr>
          <a:xfrm>
            <a:off x="914400" y="1733550"/>
            <a:ext cx="4876800" cy="468427"/>
          </a:xfrm>
          <a:prstGeom prst="rect">
            <a:avLst/>
          </a:prstGeom>
        </p:spPr>
        <p:txBody>
          <a:bodyPr vert="horz" wrap="square" lIns="0" tIns="6697" rIns="0" bIns="0" rtlCol="0">
            <a:spAutoFit/>
          </a:bodyPr>
          <a:lstStyle/>
          <a:p>
            <a:pPr marL="6697">
              <a:spcBef>
                <a:spcPts val="53"/>
              </a:spcBef>
            </a:pPr>
            <a:r>
              <a:rPr lang="en-US" sz="3000" dirty="0" smtClean="0">
                <a:solidFill>
                  <a:schemeClr val="accent6"/>
                </a:solidFill>
                <a:latin typeface="Arial"/>
                <a:cs typeface="Arial"/>
                <a:hlinkClick r:id="rId3"/>
              </a:rPr>
              <a:t>http://bit.ly/nlp-repo-2020</a:t>
            </a:r>
            <a:r>
              <a:rPr lang="en-US" sz="3000" dirty="0" smtClean="0">
                <a:solidFill>
                  <a:schemeClr val="accent6"/>
                </a:solidFill>
                <a:latin typeface="Arial"/>
                <a:cs typeface="Arial"/>
              </a:rPr>
              <a:t> </a:t>
            </a:r>
            <a:endParaRPr sz="3000" dirty="0">
              <a:solidFill>
                <a:schemeClr val="accent6"/>
              </a:solidFill>
              <a:latin typeface="Arial"/>
              <a:cs typeface="Arial"/>
            </a:endParaRPr>
          </a:p>
        </p:txBody>
      </p:sp>
    </p:spTree>
    <p:extLst>
      <p:ext uri="{BB962C8B-B14F-4D97-AF65-F5344CB8AC3E}">
        <p14:creationId xmlns:p14="http://schemas.microsoft.com/office/powerpoint/2010/main" val="1872855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2810"/>
            <a:ext cx="3120475" cy="474489"/>
          </a:xfrm>
          <a:prstGeom prst="rect">
            <a:avLst/>
          </a:prstGeom>
        </p:spPr>
        <p:txBody>
          <a:bodyPr vert="horz" wrap="square" lIns="0" tIns="12700" rIns="0" bIns="0" rtlCol="0">
            <a:spAutoFit/>
          </a:bodyPr>
          <a:lstStyle/>
          <a:p>
            <a:pPr marL="12700">
              <a:lnSpc>
                <a:spcPct val="100000"/>
              </a:lnSpc>
              <a:spcBef>
                <a:spcPts val="100"/>
              </a:spcBef>
            </a:pPr>
            <a:r>
              <a:rPr sz="3000" dirty="0">
                <a:solidFill>
                  <a:schemeClr val="tx1"/>
                </a:solidFill>
                <a:latin typeface="+mj-lt"/>
                <a:cs typeface="Arial Narrow"/>
              </a:rPr>
              <a:t>Further</a:t>
            </a:r>
            <a:r>
              <a:rPr sz="3000" spc="-45" dirty="0">
                <a:solidFill>
                  <a:schemeClr val="tx1"/>
                </a:solidFill>
                <a:latin typeface="+mj-lt"/>
                <a:cs typeface="Arial Narrow"/>
              </a:rPr>
              <a:t> </a:t>
            </a:r>
            <a:r>
              <a:rPr sz="3000" spc="-35" dirty="0">
                <a:solidFill>
                  <a:schemeClr val="tx1"/>
                </a:solidFill>
                <a:latin typeface="+mj-lt"/>
                <a:cs typeface="Arial Narrow"/>
              </a:rPr>
              <a:t>resources</a:t>
            </a:r>
            <a:endParaRPr sz="3000" dirty="0">
              <a:solidFill>
                <a:schemeClr val="tx1"/>
              </a:solidFill>
              <a:latin typeface="+mj-lt"/>
              <a:cs typeface="Arial Narrow"/>
            </a:endParaRPr>
          </a:p>
        </p:txBody>
      </p:sp>
      <p:sp useBgFill="1">
        <p:nvSpPr>
          <p:cNvPr id="3" name="object 3"/>
          <p:cNvSpPr txBox="1"/>
          <p:nvPr/>
        </p:nvSpPr>
        <p:spPr>
          <a:xfrm>
            <a:off x="541544" y="1216355"/>
            <a:ext cx="8297656" cy="2782813"/>
          </a:xfrm>
          <a:prstGeom prst="rect">
            <a:avLst/>
          </a:prstGeom>
        </p:spPr>
        <p:txBody>
          <a:bodyPr vert="horz" wrap="square" lIns="0" tIns="12700" rIns="0" bIns="0" rtlCol="0">
            <a:spAutoFit/>
          </a:bodyPr>
          <a:lstStyle/>
          <a:p>
            <a:pPr marL="285750" indent="-285750">
              <a:buFont typeface="Calibri" panose="020F0502020204030204" pitchFamily="34" charset="0"/>
              <a:buChar char="̵"/>
            </a:pPr>
            <a:r>
              <a:rPr lang="en-US" dirty="0">
                <a:hlinkClick r:id="rId2"/>
              </a:rPr>
              <a:t>Introduction to Jupyter Notebooks (Real Python)</a:t>
            </a:r>
            <a:endParaRPr lang="en-US" dirty="0"/>
          </a:p>
          <a:p>
            <a:pPr marL="285750" indent="-285750">
              <a:buFont typeface="Calibri" panose="020F0502020204030204" pitchFamily="34" charset="0"/>
              <a:buChar char="̵"/>
            </a:pPr>
            <a:r>
              <a:rPr lang="en-US" dirty="0">
                <a:hlinkClick r:id="rId3"/>
              </a:rPr>
              <a:t>Quick Python intro (a Jupyter Notebook)</a:t>
            </a:r>
            <a:endParaRPr lang="en-US" dirty="0"/>
          </a:p>
          <a:p>
            <a:pPr marL="285750" indent="-285750">
              <a:buFont typeface="Calibri" panose="020F0502020204030204" pitchFamily="34" charset="0"/>
              <a:buChar char="̵"/>
            </a:pPr>
            <a:r>
              <a:rPr lang="en-US" dirty="0">
                <a:hlinkClick r:id="rId4"/>
              </a:rPr>
              <a:t>Great book on Python (with exercises): “Python for Everybody” (Charles Severance)</a:t>
            </a:r>
            <a:endParaRPr lang="en-US" dirty="0"/>
          </a:p>
          <a:p>
            <a:pPr marL="285750" indent="-285750">
              <a:buFont typeface="Calibri" panose="020F0502020204030204" pitchFamily="34" charset="0"/>
              <a:buChar char="̵"/>
            </a:pPr>
            <a:r>
              <a:rPr lang="en-US" dirty="0">
                <a:hlinkClick r:id="rId5"/>
              </a:rPr>
              <a:t>Official Python Tutorial</a:t>
            </a:r>
            <a:endParaRPr lang="en-US" dirty="0"/>
          </a:p>
          <a:p>
            <a:pPr marL="285750" indent="-285750">
              <a:buFont typeface="Calibri" panose="020F0502020204030204" pitchFamily="34" charset="0"/>
              <a:buChar char="̵"/>
            </a:pPr>
            <a:r>
              <a:rPr lang="en-US" dirty="0">
                <a:hlinkClick r:id="rId6"/>
              </a:rPr>
              <a:t>NLP course &amp; scripts, for social scientists &amp; digital humanists (Laura Nelson)</a:t>
            </a:r>
            <a:endParaRPr lang="en-US" dirty="0"/>
          </a:p>
          <a:p>
            <a:pPr marL="285750" indent="-285750">
              <a:buFont typeface="Calibri" panose="020F0502020204030204" pitchFamily="34" charset="0"/>
              <a:buChar char="̵"/>
            </a:pPr>
            <a:r>
              <a:rPr lang="en-US" dirty="0">
                <a:hlinkClick r:id="rId7"/>
              </a:rPr>
              <a:t>NLP textbook (Jurafsky &amp; Martin @ Stanford)</a:t>
            </a:r>
            <a:endParaRPr lang="en-US" dirty="0"/>
          </a:p>
          <a:p>
            <a:pPr marL="285750" indent="-285750">
              <a:buFont typeface="Calibri" panose="020F0502020204030204" pitchFamily="34" charset="0"/>
              <a:buChar char="̵"/>
            </a:pPr>
            <a:r>
              <a:rPr lang="en-US" dirty="0">
                <a:hlinkClick r:id="rId8"/>
              </a:rPr>
              <a:t>Book on NLTK (NLTK team)</a:t>
            </a:r>
            <a:endParaRPr lang="en-US" dirty="0"/>
          </a:p>
          <a:p>
            <a:pPr marL="285750" indent="-285750">
              <a:buFont typeface="Calibri" panose="020F0502020204030204" pitchFamily="34" charset="0"/>
              <a:buChar char="̵"/>
            </a:pPr>
            <a:r>
              <a:rPr lang="en-US" dirty="0">
                <a:hlinkClick r:id="rId9"/>
              </a:rPr>
              <a:t>Datasets for NLP (Hugging Face)</a:t>
            </a:r>
            <a:endParaRPr lang="en-US" dirty="0"/>
          </a:p>
          <a:p>
            <a:pPr marL="285750" indent="-285750">
              <a:buFont typeface="Calibri" panose="020F0502020204030204" pitchFamily="34" charset="0"/>
              <a:buChar char="̵"/>
            </a:pPr>
            <a:r>
              <a:rPr lang="en-US" dirty="0">
                <a:hlinkClick r:id="rId10"/>
              </a:rPr>
              <a:t>Intro to </a:t>
            </a:r>
            <a:r>
              <a:rPr lang="en-US" dirty="0" err="1">
                <a:hlinkClick r:id="rId10"/>
              </a:rPr>
              <a:t>SpaCy</a:t>
            </a:r>
            <a:r>
              <a:rPr lang="en-US" dirty="0">
                <a:hlinkClick r:id="rId10"/>
              </a:rPr>
              <a:t> and NLP concepts (Allison Parrish)</a:t>
            </a:r>
            <a:endParaRPr lang="en-US" dirty="0"/>
          </a:p>
          <a:p>
            <a:pPr marL="285750" indent="-285750">
              <a:buFont typeface="Calibri" panose="020F0502020204030204" pitchFamily="34" charset="0"/>
              <a:buChar char="̵"/>
            </a:pPr>
            <a:r>
              <a:rPr lang="en-US" dirty="0">
                <a:hlinkClick r:id="rId11"/>
              </a:rPr>
              <a:t>Workshops on NLTK and </a:t>
            </a:r>
            <a:r>
              <a:rPr lang="en-US" dirty="0" err="1">
                <a:hlinkClick r:id="rId11"/>
              </a:rPr>
              <a:t>SpaCy</a:t>
            </a:r>
            <a:r>
              <a:rPr lang="en-US" dirty="0">
                <a:hlinkClick r:id="rId11"/>
              </a:rPr>
              <a:t> (Geoff Bacon @ D-Lab)</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2810"/>
            <a:ext cx="6168475" cy="474489"/>
          </a:xfrm>
          <a:prstGeom prst="rect">
            <a:avLst/>
          </a:prstGeom>
        </p:spPr>
        <p:txBody>
          <a:bodyPr vert="horz" wrap="square" lIns="0" tIns="12700" rIns="0" bIns="0" rtlCol="0">
            <a:spAutoFit/>
          </a:bodyPr>
          <a:lstStyle/>
          <a:p>
            <a:pPr marL="12700">
              <a:lnSpc>
                <a:spcPct val="100000"/>
              </a:lnSpc>
              <a:spcBef>
                <a:spcPts val="100"/>
              </a:spcBef>
            </a:pPr>
            <a:r>
              <a:rPr lang="en-US" sz="3000" spc="-5" dirty="0">
                <a:solidFill>
                  <a:schemeClr val="tx1"/>
                </a:solidFill>
                <a:latin typeface="+mj-lt"/>
                <a:cs typeface="Arial Narrow"/>
              </a:rPr>
              <a:t>Further examples of CTA applications</a:t>
            </a:r>
            <a:endParaRPr sz="3000" dirty="0">
              <a:solidFill>
                <a:schemeClr val="tx1"/>
              </a:solidFill>
              <a:latin typeface="+mj-lt"/>
              <a:cs typeface="Arial Narrow"/>
            </a:endParaRPr>
          </a:p>
        </p:txBody>
      </p:sp>
      <p:sp>
        <p:nvSpPr>
          <p:cNvPr id="3" name="object 3"/>
          <p:cNvSpPr txBox="1"/>
          <p:nvPr/>
        </p:nvSpPr>
        <p:spPr>
          <a:xfrm>
            <a:off x="541544" y="1176350"/>
            <a:ext cx="5116195" cy="2225675"/>
          </a:xfrm>
          <a:prstGeom prst="rect">
            <a:avLst/>
          </a:prstGeom>
        </p:spPr>
        <p:txBody>
          <a:bodyPr vert="horz" wrap="square" lIns="0" tIns="52704" rIns="0" bIns="0" rtlCol="0">
            <a:spAutoFit/>
          </a:bodyPr>
          <a:lstStyle/>
          <a:p>
            <a:pPr marL="313055" indent="-300990">
              <a:lnSpc>
                <a:spcPct val="100000"/>
              </a:lnSpc>
              <a:spcBef>
                <a:spcPts val="414"/>
              </a:spcBef>
              <a:buClr>
                <a:srgbClr val="CACACA"/>
              </a:buClr>
              <a:buChar char="-"/>
              <a:tabLst>
                <a:tab pos="312420" algn="l"/>
                <a:tab pos="313690" algn="l"/>
              </a:tabLst>
            </a:pPr>
            <a:r>
              <a:rPr sz="1800" u="heavy" spc="-40" dirty="0">
                <a:solidFill>
                  <a:schemeClr val="tx2"/>
                </a:solidFill>
                <a:uFill>
                  <a:solidFill>
                    <a:srgbClr val="FFD966"/>
                  </a:solidFill>
                </a:uFill>
                <a:latin typeface="Book Antiqua"/>
                <a:cs typeface="Book Antiqua"/>
                <a:hlinkClick r:id="rId2">
                  <a:extLst>
                    <a:ext uri="{A12FA001-AC4F-418D-AE19-62706E023703}">
                      <ahyp:hlinkClr xmlns:ahyp="http://schemas.microsoft.com/office/drawing/2018/hyperlinkcolor" xmlns="" val="tx"/>
                    </a:ext>
                  </a:extLst>
                </a:hlinkClick>
              </a:rPr>
              <a:t>Estimate political </a:t>
            </a:r>
            <a:r>
              <a:rPr sz="1800" u="heavy" spc="-70" dirty="0">
                <a:solidFill>
                  <a:schemeClr val="tx2"/>
                </a:solidFill>
                <a:uFill>
                  <a:solidFill>
                    <a:srgbClr val="FFD966"/>
                  </a:solidFill>
                </a:uFill>
                <a:latin typeface="Book Antiqua"/>
                <a:cs typeface="Book Antiqua"/>
                <a:hlinkClick r:id="rId2">
                  <a:extLst>
                    <a:ext uri="{A12FA001-AC4F-418D-AE19-62706E023703}">
                      <ahyp:hlinkClr xmlns:ahyp="http://schemas.microsoft.com/office/drawing/2018/hyperlinkcolor" xmlns="" val="tx"/>
                    </a:ext>
                  </a:extLst>
                </a:hlinkClick>
              </a:rPr>
              <a:t>ideology </a:t>
            </a:r>
            <a:r>
              <a:rPr sz="1800" u="heavy" spc="-45" dirty="0">
                <a:solidFill>
                  <a:schemeClr val="tx2"/>
                </a:solidFill>
                <a:uFill>
                  <a:solidFill>
                    <a:srgbClr val="FFD966"/>
                  </a:solidFill>
                </a:uFill>
                <a:latin typeface="Book Antiqua"/>
                <a:cs typeface="Book Antiqua"/>
                <a:hlinkClick r:id="rId2">
                  <a:extLst>
                    <a:ext uri="{A12FA001-AC4F-418D-AE19-62706E023703}">
                      <ahyp:hlinkClr xmlns:ahyp="http://schemas.microsoft.com/office/drawing/2018/hyperlinkcolor" xmlns="" val="tx"/>
                    </a:ext>
                  </a:extLst>
                </a:hlinkClick>
              </a:rPr>
              <a:t>from</a:t>
            </a:r>
            <a:r>
              <a:rPr sz="1800" u="heavy" spc="145" dirty="0">
                <a:solidFill>
                  <a:schemeClr val="tx2"/>
                </a:solidFill>
                <a:uFill>
                  <a:solidFill>
                    <a:srgbClr val="FFD966"/>
                  </a:solidFill>
                </a:uFill>
                <a:latin typeface="Book Antiqua"/>
                <a:cs typeface="Book Antiqua"/>
                <a:hlinkClick r:id="rId2">
                  <a:extLst>
                    <a:ext uri="{A12FA001-AC4F-418D-AE19-62706E023703}">
                      <ahyp:hlinkClr xmlns:ahyp="http://schemas.microsoft.com/office/drawing/2018/hyperlinkcolor" xmlns="" val="tx"/>
                    </a:ext>
                  </a:extLst>
                </a:hlinkClick>
              </a:rPr>
              <a:t> </a:t>
            </a:r>
            <a:r>
              <a:rPr sz="1800" u="heavy" spc="-35" dirty="0">
                <a:solidFill>
                  <a:schemeClr val="tx2"/>
                </a:solidFill>
                <a:uFill>
                  <a:solidFill>
                    <a:srgbClr val="FFD966"/>
                  </a:solidFill>
                </a:uFill>
                <a:latin typeface="Book Antiqua"/>
                <a:cs typeface="Book Antiqua"/>
                <a:hlinkClick r:id="rId2">
                  <a:extLst>
                    <a:ext uri="{A12FA001-AC4F-418D-AE19-62706E023703}">
                      <ahyp:hlinkClr xmlns:ahyp="http://schemas.microsoft.com/office/drawing/2018/hyperlinkcolor" xmlns="" val="tx"/>
                    </a:ext>
                  </a:extLst>
                </a:hlinkClick>
              </a:rPr>
              <a:t>Twitter</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50" dirty="0">
                <a:solidFill>
                  <a:schemeClr val="tx2"/>
                </a:solidFill>
                <a:uFill>
                  <a:solidFill>
                    <a:srgbClr val="FFD966"/>
                  </a:solidFill>
                </a:uFill>
                <a:latin typeface="Book Antiqua"/>
                <a:cs typeface="Book Antiqua"/>
                <a:hlinkClick r:id="rId3">
                  <a:extLst>
                    <a:ext uri="{A12FA001-AC4F-418D-AE19-62706E023703}">
                      <ahyp:hlinkClr xmlns:ahyp="http://schemas.microsoft.com/office/drawing/2018/hyperlinkcolor" xmlns="" val="tx"/>
                    </a:ext>
                  </a:extLst>
                </a:hlinkClick>
              </a:rPr>
              <a:t>Uncover </a:t>
            </a:r>
            <a:r>
              <a:rPr sz="1800" u="heavy" spc="-60" dirty="0">
                <a:solidFill>
                  <a:schemeClr val="tx2"/>
                </a:solidFill>
                <a:uFill>
                  <a:solidFill>
                    <a:srgbClr val="FFD966"/>
                  </a:solidFill>
                </a:uFill>
                <a:latin typeface="Book Antiqua"/>
                <a:cs typeface="Book Antiqua"/>
                <a:hlinkClick r:id="rId3">
                  <a:extLst>
                    <a:ext uri="{A12FA001-AC4F-418D-AE19-62706E023703}">
                      <ahyp:hlinkClr xmlns:ahyp="http://schemas.microsoft.com/office/drawing/2018/hyperlinkcolor" xmlns="" val="tx"/>
                    </a:ext>
                  </a:extLst>
                </a:hlinkClick>
              </a:rPr>
              <a:t>government</a:t>
            </a:r>
            <a:r>
              <a:rPr sz="1800" u="heavy" spc="45" dirty="0">
                <a:solidFill>
                  <a:schemeClr val="tx2"/>
                </a:solidFill>
                <a:uFill>
                  <a:solidFill>
                    <a:srgbClr val="FFD966"/>
                  </a:solidFill>
                </a:uFill>
                <a:latin typeface="Book Antiqua"/>
                <a:cs typeface="Book Antiqua"/>
                <a:hlinkClick r:id="rId3">
                  <a:extLst>
                    <a:ext uri="{A12FA001-AC4F-418D-AE19-62706E023703}">
                      <ahyp:hlinkClr xmlns:ahyp="http://schemas.microsoft.com/office/drawing/2018/hyperlinkcolor" xmlns="" val="tx"/>
                    </a:ext>
                  </a:extLst>
                </a:hlinkClick>
              </a:rPr>
              <a:t> </a:t>
            </a:r>
            <a:r>
              <a:rPr sz="1800" u="heavy" spc="-50" dirty="0">
                <a:solidFill>
                  <a:schemeClr val="tx2"/>
                </a:solidFill>
                <a:uFill>
                  <a:solidFill>
                    <a:srgbClr val="FFD966"/>
                  </a:solidFill>
                </a:uFill>
                <a:latin typeface="Book Antiqua"/>
                <a:cs typeface="Book Antiqua"/>
                <a:hlinkClick r:id="rId3">
                  <a:extLst>
                    <a:ext uri="{A12FA001-AC4F-418D-AE19-62706E023703}">
                      <ahyp:hlinkClr xmlns:ahyp="http://schemas.microsoft.com/office/drawing/2018/hyperlinkcolor" xmlns="" val="tx"/>
                    </a:ext>
                  </a:extLst>
                </a:hlinkClick>
              </a:rPr>
              <a:t>censorship</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35"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Relate </a:t>
            </a:r>
            <a:r>
              <a:rPr sz="1800" u="heavy" spc="-3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the </a:t>
            </a:r>
            <a:r>
              <a:rPr sz="1800" u="heavy" spc="-4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stock </a:t>
            </a:r>
            <a:r>
              <a:rPr sz="1800" u="heavy" spc="-5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market </a:t>
            </a:r>
            <a:r>
              <a:rPr sz="1800" u="heavy" spc="-15"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to </a:t>
            </a:r>
            <a:r>
              <a:rPr sz="1800" u="heavy" spc="-4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sentiment </a:t>
            </a:r>
            <a:r>
              <a:rPr sz="1800" u="heavy" spc="-35"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in </a:t>
            </a:r>
            <a:r>
              <a:rPr sz="1800" u="heavy" spc="-3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the</a:t>
            </a:r>
            <a:r>
              <a:rPr sz="1800" u="heavy" spc="26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 </a:t>
            </a:r>
            <a:r>
              <a:rPr sz="1800" u="heavy" spc="-70" dirty="0">
                <a:solidFill>
                  <a:schemeClr val="tx2"/>
                </a:solidFill>
                <a:uFill>
                  <a:solidFill>
                    <a:srgbClr val="FFD966"/>
                  </a:solidFill>
                </a:uFill>
                <a:latin typeface="Book Antiqua"/>
                <a:cs typeface="Book Antiqua"/>
                <a:hlinkClick r:id="rId4">
                  <a:extLst>
                    <a:ext uri="{A12FA001-AC4F-418D-AE19-62706E023703}">
                      <ahyp:hlinkClr xmlns:ahyp="http://schemas.microsoft.com/office/drawing/2018/hyperlinkcolor" xmlns="" val="tx"/>
                    </a:ext>
                  </a:extLst>
                </a:hlinkClick>
              </a:rPr>
              <a:t>media</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70"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Study </a:t>
            </a:r>
            <a:r>
              <a:rPr sz="1800" u="heavy" spc="-125"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why </a:t>
            </a:r>
            <a:r>
              <a:rPr sz="1800" u="heavy" spc="-50"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particular </a:t>
            </a:r>
            <a:r>
              <a:rPr sz="1800" u="heavy" spc="-70"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papers </a:t>
            </a:r>
            <a:r>
              <a:rPr sz="1800" u="heavy" spc="-55"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get</a:t>
            </a:r>
            <a:r>
              <a:rPr sz="1800" u="heavy" spc="-20"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 </a:t>
            </a:r>
            <a:r>
              <a:rPr sz="1800" u="heavy" spc="-40" dirty="0">
                <a:solidFill>
                  <a:schemeClr val="tx2"/>
                </a:solidFill>
                <a:uFill>
                  <a:solidFill>
                    <a:srgbClr val="FFD966"/>
                  </a:solidFill>
                </a:uFill>
                <a:latin typeface="Book Antiqua"/>
                <a:cs typeface="Book Antiqua"/>
                <a:hlinkClick r:id="rId5">
                  <a:extLst>
                    <a:ext uri="{A12FA001-AC4F-418D-AE19-62706E023703}">
                      <ahyp:hlinkClr xmlns:ahyp="http://schemas.microsoft.com/office/drawing/2018/hyperlinkcolor" xmlns="" val="tx"/>
                    </a:ext>
                  </a:extLst>
                </a:hlinkClick>
              </a:rPr>
              <a:t>cited</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15" dirty="0">
                <a:solidFill>
                  <a:schemeClr val="tx2"/>
                </a:solidFill>
                <a:uFill>
                  <a:solidFill>
                    <a:srgbClr val="FFD966"/>
                  </a:solidFill>
                </a:uFill>
                <a:latin typeface="Book Antiqua"/>
                <a:cs typeface="Book Antiqua"/>
                <a:hlinkClick r:id="rId6">
                  <a:extLst>
                    <a:ext uri="{A12FA001-AC4F-418D-AE19-62706E023703}">
                      <ahyp:hlinkClr xmlns:ahyp="http://schemas.microsoft.com/office/drawing/2018/hyperlinkcolor" xmlns="" val="tx"/>
                    </a:ext>
                  </a:extLst>
                </a:hlinkClick>
              </a:rPr>
              <a:t>Detect </a:t>
            </a:r>
            <a:r>
              <a:rPr sz="1800" u="heavy" spc="-70" dirty="0">
                <a:solidFill>
                  <a:schemeClr val="tx2"/>
                </a:solidFill>
                <a:uFill>
                  <a:solidFill>
                    <a:srgbClr val="FFD966"/>
                  </a:solidFill>
                </a:uFill>
                <a:latin typeface="Book Antiqua"/>
                <a:cs typeface="Book Antiqua"/>
                <a:hlinkClick r:id="rId6">
                  <a:extLst>
                    <a:ext uri="{A12FA001-AC4F-418D-AE19-62706E023703}">
                      <ahyp:hlinkClr xmlns:ahyp="http://schemas.microsoft.com/office/drawing/2018/hyperlinkcolor" xmlns="" val="tx"/>
                    </a:ext>
                  </a:extLst>
                </a:hlinkClick>
              </a:rPr>
              <a:t>impending </a:t>
            </a:r>
            <a:r>
              <a:rPr sz="1800" u="heavy" spc="-65" dirty="0">
                <a:solidFill>
                  <a:schemeClr val="tx2"/>
                </a:solidFill>
                <a:uFill>
                  <a:solidFill>
                    <a:srgbClr val="FFD966"/>
                  </a:solidFill>
                </a:uFill>
                <a:latin typeface="Book Antiqua"/>
                <a:cs typeface="Book Antiqua"/>
                <a:hlinkClick r:id="rId6">
                  <a:extLst>
                    <a:ext uri="{A12FA001-AC4F-418D-AE19-62706E023703}">
                      <ahyp:hlinkClr xmlns:ahyp="http://schemas.microsoft.com/office/drawing/2018/hyperlinkcolor" xmlns="" val="tx"/>
                    </a:ext>
                  </a:extLst>
                </a:hlinkClick>
              </a:rPr>
              <a:t>disease</a:t>
            </a:r>
            <a:r>
              <a:rPr sz="1800" u="heavy" spc="80" dirty="0">
                <a:solidFill>
                  <a:schemeClr val="tx2"/>
                </a:solidFill>
                <a:uFill>
                  <a:solidFill>
                    <a:srgbClr val="FFD966"/>
                  </a:solidFill>
                </a:uFill>
                <a:latin typeface="Book Antiqua"/>
                <a:cs typeface="Book Antiqua"/>
                <a:hlinkClick r:id="rId6">
                  <a:extLst>
                    <a:ext uri="{A12FA001-AC4F-418D-AE19-62706E023703}">
                      <ahyp:hlinkClr xmlns:ahyp="http://schemas.microsoft.com/office/drawing/2018/hyperlinkcolor" xmlns="" val="tx"/>
                    </a:ext>
                  </a:extLst>
                </a:hlinkClick>
              </a:rPr>
              <a:t> </a:t>
            </a:r>
            <a:r>
              <a:rPr sz="1800" u="heavy" spc="-60" dirty="0">
                <a:solidFill>
                  <a:schemeClr val="tx2"/>
                </a:solidFill>
                <a:uFill>
                  <a:solidFill>
                    <a:srgbClr val="FFD966"/>
                  </a:solidFill>
                </a:uFill>
                <a:latin typeface="Book Antiqua"/>
                <a:cs typeface="Book Antiqua"/>
                <a:hlinkClick r:id="rId6">
                  <a:extLst>
                    <a:ext uri="{A12FA001-AC4F-418D-AE19-62706E023703}">
                      <ahyp:hlinkClr xmlns:ahyp="http://schemas.microsoft.com/office/drawing/2018/hyperlinkcolor" xmlns="" val="tx"/>
                    </a:ext>
                  </a:extLst>
                </a:hlinkClick>
              </a:rPr>
              <a:t>epidemics</a:t>
            </a:r>
            <a:endParaRPr sz="1800" dirty="0">
              <a:solidFill>
                <a:schemeClr val="tx2"/>
              </a:solidFill>
              <a:latin typeface="Book Antiqua"/>
              <a:cs typeface="Book Antiqua"/>
            </a:endParaRPr>
          </a:p>
          <a:p>
            <a:pPr marL="313055" indent="-300990">
              <a:lnSpc>
                <a:spcPct val="100000"/>
              </a:lnSpc>
              <a:spcBef>
                <a:spcPts val="315"/>
              </a:spcBef>
              <a:buClr>
                <a:srgbClr val="CACACA"/>
              </a:buClr>
              <a:buChar char="-"/>
              <a:tabLst>
                <a:tab pos="312420" algn="l"/>
                <a:tab pos="313690" algn="l"/>
              </a:tabLst>
            </a:pPr>
            <a:r>
              <a:rPr sz="1800" u="heavy" spc="-35" dirty="0">
                <a:solidFill>
                  <a:schemeClr val="tx2"/>
                </a:solidFill>
                <a:uFill>
                  <a:solidFill>
                    <a:srgbClr val="FFD966"/>
                  </a:solidFill>
                </a:uFill>
                <a:latin typeface="Book Antiqua"/>
                <a:cs typeface="Book Antiqua"/>
                <a:hlinkClick r:id="rId7">
                  <a:extLst>
                    <a:ext uri="{A12FA001-AC4F-418D-AE19-62706E023703}">
                      <ahyp:hlinkClr xmlns:ahyp="http://schemas.microsoft.com/office/drawing/2018/hyperlinkcolor" xmlns="" val="tx"/>
                    </a:ext>
                  </a:extLst>
                </a:hlinkClick>
              </a:rPr>
              <a:t>Determine </a:t>
            </a:r>
            <a:r>
              <a:rPr sz="1800" u="heavy" spc="-90" dirty="0">
                <a:solidFill>
                  <a:schemeClr val="tx2"/>
                </a:solidFill>
                <a:uFill>
                  <a:solidFill>
                    <a:srgbClr val="FFD966"/>
                  </a:solidFill>
                </a:uFill>
                <a:latin typeface="Book Antiqua"/>
                <a:cs typeface="Book Antiqua"/>
                <a:hlinkClick r:id="rId7">
                  <a:extLst>
                    <a:ext uri="{A12FA001-AC4F-418D-AE19-62706E023703}">
                      <ahyp:hlinkClr xmlns:ahyp="http://schemas.microsoft.com/office/drawing/2018/hyperlinkcolor" xmlns="" val="tx"/>
                    </a:ext>
                  </a:extLst>
                </a:hlinkClick>
              </a:rPr>
              <a:t>who </a:t>
            </a:r>
            <a:r>
              <a:rPr sz="1800" u="heavy" spc="-60" dirty="0">
                <a:solidFill>
                  <a:schemeClr val="tx2"/>
                </a:solidFill>
                <a:uFill>
                  <a:solidFill>
                    <a:srgbClr val="FFD966"/>
                  </a:solidFill>
                </a:uFill>
                <a:latin typeface="Book Antiqua"/>
                <a:cs typeface="Book Antiqua"/>
                <a:hlinkClick r:id="rId7">
                  <a:extLst>
                    <a:ext uri="{A12FA001-AC4F-418D-AE19-62706E023703}">
                      <ahyp:hlinkClr xmlns:ahyp="http://schemas.microsoft.com/office/drawing/2018/hyperlinkcolor" xmlns="" val="tx"/>
                    </a:ext>
                  </a:extLst>
                </a:hlinkClick>
              </a:rPr>
              <a:t>actually wrote</a:t>
            </a:r>
            <a:r>
              <a:rPr sz="1800" u="heavy" spc="180" dirty="0">
                <a:solidFill>
                  <a:schemeClr val="tx2"/>
                </a:solidFill>
                <a:uFill>
                  <a:solidFill>
                    <a:srgbClr val="FFD966"/>
                  </a:solidFill>
                </a:uFill>
                <a:latin typeface="Book Antiqua"/>
                <a:cs typeface="Book Antiqua"/>
                <a:hlinkClick r:id="rId7">
                  <a:extLst>
                    <a:ext uri="{A12FA001-AC4F-418D-AE19-62706E023703}">
                      <ahyp:hlinkClr xmlns:ahyp="http://schemas.microsoft.com/office/drawing/2018/hyperlinkcolor" xmlns="" val="tx"/>
                    </a:ext>
                  </a:extLst>
                </a:hlinkClick>
              </a:rPr>
              <a:t> </a:t>
            </a:r>
            <a:r>
              <a:rPr sz="1800" u="heavy" spc="-55" dirty="0">
                <a:solidFill>
                  <a:schemeClr val="tx2"/>
                </a:solidFill>
                <a:uFill>
                  <a:solidFill>
                    <a:srgbClr val="FFD966"/>
                  </a:solidFill>
                </a:uFill>
                <a:latin typeface="Book Antiqua"/>
                <a:cs typeface="Book Antiqua"/>
                <a:hlinkClick r:id="rId7">
                  <a:extLst>
                    <a:ext uri="{A12FA001-AC4F-418D-AE19-62706E023703}">
                      <ahyp:hlinkClr xmlns:ahyp="http://schemas.microsoft.com/office/drawing/2018/hyperlinkcolor" xmlns="" val="tx"/>
                    </a:ext>
                  </a:extLst>
                </a:hlinkClick>
              </a:rPr>
              <a:t>something</a:t>
            </a:r>
            <a:endParaRPr sz="1800" dirty="0">
              <a:solidFill>
                <a:schemeClr val="tx2"/>
              </a:solidFill>
              <a:latin typeface="Book Antiqua"/>
              <a:cs typeface="Book Antiqua"/>
            </a:endParaRPr>
          </a:p>
          <a:p>
            <a:pPr marL="12700">
              <a:lnSpc>
                <a:spcPct val="100000"/>
              </a:lnSpc>
              <a:spcBef>
                <a:spcPts val="315"/>
              </a:spcBef>
              <a:tabLst>
                <a:tab pos="312420" algn="l"/>
              </a:tabLst>
            </a:pPr>
            <a:r>
              <a:rPr sz="1800" spc="-35" dirty="0">
                <a:solidFill>
                  <a:schemeClr val="tx2"/>
                </a:solidFill>
                <a:latin typeface="Book Antiqua"/>
                <a:cs typeface="Book Antiqua"/>
              </a:rPr>
              <a:t>-	</a:t>
            </a:r>
            <a:r>
              <a:rPr sz="1800" spc="-155" dirty="0">
                <a:solidFill>
                  <a:schemeClr val="tx2"/>
                </a:solidFill>
                <a:latin typeface="Book Antiqua"/>
                <a:cs typeface="Book Antiqua"/>
              </a:rPr>
              <a:t>. .</a:t>
            </a:r>
            <a:r>
              <a:rPr sz="1800" spc="-145" dirty="0">
                <a:solidFill>
                  <a:schemeClr val="tx2"/>
                </a:solidFill>
                <a:latin typeface="Book Antiqua"/>
                <a:cs typeface="Book Antiqua"/>
              </a:rPr>
              <a:t> </a:t>
            </a:r>
            <a:r>
              <a:rPr sz="1800" spc="-155" dirty="0">
                <a:solidFill>
                  <a:schemeClr val="tx2"/>
                </a:solidFill>
                <a:latin typeface="Book Antiqua"/>
                <a:cs typeface="Book Antiqua"/>
              </a:rPr>
              <a:t>.</a:t>
            </a:r>
            <a:endParaRPr sz="1800" dirty="0">
              <a:solidFill>
                <a:schemeClr val="tx2"/>
              </a:solidFill>
              <a:latin typeface="Book Antiqua"/>
              <a:cs typeface="Book Antiqu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81000" y="514350"/>
            <a:ext cx="4572000" cy="468427"/>
          </a:xfrm>
          <a:prstGeom prst="rect">
            <a:avLst/>
          </a:prstGeom>
        </p:spPr>
        <p:txBody>
          <a:bodyPr vert="horz" wrap="square" lIns="0" tIns="6697" rIns="0" bIns="0" rtlCol="0">
            <a:spAutoFit/>
          </a:bodyPr>
          <a:lstStyle/>
          <a:p>
            <a:pPr marL="11719">
              <a:spcBef>
                <a:spcPts val="53"/>
              </a:spcBef>
            </a:pPr>
            <a:r>
              <a:rPr sz="3000" spc="37" dirty="0">
                <a:solidFill>
                  <a:schemeClr val="tx1"/>
                </a:solidFill>
              </a:rPr>
              <a:t>Speech</a:t>
            </a:r>
            <a:r>
              <a:rPr sz="3000" spc="-18" dirty="0">
                <a:solidFill>
                  <a:schemeClr val="tx1"/>
                </a:solidFill>
              </a:rPr>
              <a:t> </a:t>
            </a:r>
            <a:r>
              <a:rPr lang="en-US" sz="3000" spc="18" dirty="0">
                <a:solidFill>
                  <a:schemeClr val="tx1"/>
                </a:solidFill>
              </a:rPr>
              <a:t>r</a:t>
            </a:r>
            <a:r>
              <a:rPr sz="3000" spc="18" dirty="0" smtClean="0">
                <a:solidFill>
                  <a:schemeClr val="tx1"/>
                </a:solidFill>
              </a:rPr>
              <a:t>ecognition</a:t>
            </a:r>
            <a:endParaRPr sz="3000" spc="18" dirty="0">
              <a:solidFill>
                <a:schemeClr val="tx1"/>
              </a:solidFill>
            </a:endParaRPr>
          </a:p>
        </p:txBody>
      </p:sp>
      <p:sp>
        <p:nvSpPr>
          <p:cNvPr id="3" name="object 3"/>
          <p:cNvSpPr/>
          <p:nvPr/>
        </p:nvSpPr>
        <p:spPr>
          <a:xfrm>
            <a:off x="5638800" y="1504950"/>
            <a:ext cx="1385516" cy="2535173"/>
          </a:xfrm>
          <a:prstGeom prst="rect">
            <a:avLst/>
          </a:prstGeom>
          <a:blipFill>
            <a:blip r:embed="rId3" cstate="print"/>
            <a:stretch>
              <a:fillRect/>
            </a:stretch>
          </a:blipFill>
        </p:spPr>
        <p:txBody>
          <a:bodyPr wrap="square" lIns="0" tIns="0" rIns="0" bIns="0" rtlCol="0"/>
          <a:lstStyle/>
          <a:p>
            <a:endParaRPr sz="949"/>
          </a:p>
        </p:txBody>
      </p:sp>
      <p:sp>
        <p:nvSpPr>
          <p:cNvPr id="4" name="object 4"/>
          <p:cNvSpPr txBox="1"/>
          <p:nvPr/>
        </p:nvSpPr>
        <p:spPr>
          <a:xfrm>
            <a:off x="1447799" y="2343150"/>
            <a:ext cx="2438401" cy="607488"/>
          </a:xfrm>
          <a:prstGeom prst="rect">
            <a:avLst/>
          </a:prstGeom>
        </p:spPr>
        <p:txBody>
          <a:bodyPr vert="horz" wrap="square" lIns="0" tIns="17413" rIns="0" bIns="0" rtlCol="0">
            <a:spAutoFit/>
          </a:bodyPr>
          <a:lstStyle/>
          <a:p>
            <a:pPr marL="857179" marR="2679" indent="-850482">
              <a:lnSpc>
                <a:spcPts val="2267"/>
              </a:lnSpc>
              <a:spcBef>
                <a:spcPts val="137"/>
              </a:spcBef>
            </a:pPr>
            <a:r>
              <a:rPr sz="1898" spc="13" dirty="0">
                <a:latin typeface="Arial"/>
                <a:cs typeface="Arial"/>
              </a:rPr>
              <a:t>“Alexa, </a:t>
            </a:r>
            <a:r>
              <a:rPr lang="en-US" sz="1898" spc="-3" dirty="0" smtClean="0">
                <a:latin typeface="Arial"/>
                <a:cs typeface="Arial"/>
              </a:rPr>
              <a:t>do you believe in ghosts?”</a:t>
            </a:r>
            <a:endParaRPr sz="1898"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4350"/>
            <a:ext cx="2362200" cy="930092"/>
          </a:xfrm>
          <a:prstGeom prst="rect">
            <a:avLst/>
          </a:prstGeom>
        </p:spPr>
        <p:txBody>
          <a:bodyPr vert="horz" wrap="square" lIns="0" tIns="6697" rIns="0" bIns="0" rtlCol="0">
            <a:spAutoFit/>
          </a:bodyPr>
          <a:lstStyle/>
          <a:p>
            <a:pPr marL="6697">
              <a:spcBef>
                <a:spcPts val="53"/>
              </a:spcBef>
            </a:pPr>
            <a:r>
              <a:rPr sz="3000" spc="-3" dirty="0">
                <a:solidFill>
                  <a:schemeClr val="tx1"/>
                </a:solidFill>
              </a:rPr>
              <a:t>Question</a:t>
            </a:r>
            <a:r>
              <a:rPr sz="3000" spc="-18" dirty="0">
                <a:solidFill>
                  <a:schemeClr val="tx1"/>
                </a:solidFill>
              </a:rPr>
              <a:t> </a:t>
            </a:r>
            <a:r>
              <a:rPr lang="en-US" sz="3000" spc="24" dirty="0">
                <a:solidFill>
                  <a:schemeClr val="tx1"/>
                </a:solidFill>
              </a:rPr>
              <a:t>a</a:t>
            </a:r>
            <a:r>
              <a:rPr sz="3000" spc="24" dirty="0" smtClean="0">
                <a:solidFill>
                  <a:schemeClr val="tx1"/>
                </a:solidFill>
              </a:rPr>
              <a:t>nswering</a:t>
            </a:r>
            <a:endParaRPr sz="3000" spc="24" dirty="0">
              <a:solidFill>
                <a:schemeClr val="tx1"/>
              </a:solidFill>
            </a:endParaRPr>
          </a:p>
        </p:txBody>
      </p:sp>
      <p:pic>
        <p:nvPicPr>
          <p:cNvPr id="4" name="Picture 3"/>
          <p:cNvPicPr>
            <a:picLocks noChangeAspect="1"/>
          </p:cNvPicPr>
          <p:nvPr/>
        </p:nvPicPr>
        <p:blipFill>
          <a:blip r:embed="rId3"/>
          <a:stretch>
            <a:fillRect/>
          </a:stretch>
        </p:blipFill>
        <p:spPr>
          <a:xfrm>
            <a:off x="2799550" y="209550"/>
            <a:ext cx="6108464" cy="477626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4350"/>
            <a:ext cx="4320741" cy="468427"/>
          </a:xfrm>
          <a:prstGeom prst="rect">
            <a:avLst/>
          </a:prstGeom>
        </p:spPr>
        <p:txBody>
          <a:bodyPr vert="horz" wrap="square" lIns="0" tIns="6697" rIns="0" bIns="0" rtlCol="0">
            <a:spAutoFit/>
          </a:bodyPr>
          <a:lstStyle/>
          <a:p>
            <a:pPr marL="6697">
              <a:spcBef>
                <a:spcPts val="53"/>
              </a:spcBef>
            </a:pPr>
            <a:r>
              <a:rPr sz="3000" spc="-40" dirty="0">
                <a:solidFill>
                  <a:schemeClr val="tx1"/>
                </a:solidFill>
              </a:rPr>
              <a:t>Softwa</a:t>
            </a:r>
            <a:r>
              <a:rPr sz="3000" spc="-79" dirty="0">
                <a:solidFill>
                  <a:schemeClr val="tx1"/>
                </a:solidFill>
              </a:rPr>
              <a:t>r</a:t>
            </a:r>
            <a:r>
              <a:rPr sz="3000" spc="18" dirty="0">
                <a:solidFill>
                  <a:schemeClr val="tx1"/>
                </a:solidFill>
              </a:rPr>
              <a:t>e/Libraries</a:t>
            </a:r>
          </a:p>
        </p:txBody>
      </p:sp>
      <p:sp>
        <p:nvSpPr>
          <p:cNvPr id="3" name="object 3"/>
          <p:cNvSpPr/>
          <p:nvPr/>
        </p:nvSpPr>
        <p:spPr>
          <a:xfrm>
            <a:off x="1608111" y="1532137"/>
            <a:ext cx="1071563" cy="314771"/>
          </a:xfrm>
          <a:prstGeom prst="rect">
            <a:avLst/>
          </a:prstGeom>
          <a:blipFill>
            <a:blip r:embed="rId3" cstate="print"/>
            <a:stretch>
              <a:fillRect/>
            </a:stretch>
          </a:blipFill>
        </p:spPr>
        <p:txBody>
          <a:bodyPr wrap="square" lIns="0" tIns="0" rIns="0" bIns="0" rtlCol="0"/>
          <a:lstStyle/>
          <a:p>
            <a:endParaRPr sz="949"/>
          </a:p>
        </p:txBody>
      </p:sp>
      <p:sp>
        <p:nvSpPr>
          <p:cNvPr id="4" name="object 4"/>
          <p:cNvSpPr/>
          <p:nvPr/>
        </p:nvSpPr>
        <p:spPr>
          <a:xfrm>
            <a:off x="1534441" y="2484692"/>
            <a:ext cx="1172021" cy="408533"/>
          </a:xfrm>
          <a:prstGeom prst="rect">
            <a:avLst/>
          </a:prstGeom>
          <a:blipFill>
            <a:blip r:embed="rId4" cstate="print"/>
            <a:stretch>
              <a:fillRect/>
            </a:stretch>
          </a:blipFill>
        </p:spPr>
        <p:txBody>
          <a:bodyPr wrap="square" lIns="0" tIns="0" rIns="0" bIns="0" rtlCol="0"/>
          <a:lstStyle/>
          <a:p>
            <a:endParaRPr sz="949"/>
          </a:p>
        </p:txBody>
      </p:sp>
      <p:sp>
        <p:nvSpPr>
          <p:cNvPr id="5" name="object 5"/>
          <p:cNvSpPr/>
          <p:nvPr/>
        </p:nvSpPr>
        <p:spPr>
          <a:xfrm>
            <a:off x="3557866" y="1930661"/>
            <a:ext cx="1282177" cy="1282177"/>
          </a:xfrm>
          <a:prstGeom prst="rect">
            <a:avLst/>
          </a:prstGeom>
          <a:blipFill>
            <a:blip r:embed="rId5" cstate="print"/>
            <a:stretch>
              <a:fillRect/>
            </a:stretch>
          </a:blipFill>
        </p:spPr>
        <p:txBody>
          <a:bodyPr wrap="square" lIns="0" tIns="0" rIns="0" bIns="0" rtlCol="0"/>
          <a:lstStyle/>
          <a:p>
            <a:endParaRPr sz="949"/>
          </a:p>
        </p:txBody>
      </p:sp>
      <p:sp>
        <p:nvSpPr>
          <p:cNvPr id="6" name="object 6"/>
          <p:cNvSpPr/>
          <p:nvPr/>
        </p:nvSpPr>
        <p:spPr>
          <a:xfrm>
            <a:off x="6462896" y="2888621"/>
            <a:ext cx="1075966" cy="942218"/>
          </a:xfrm>
          <a:prstGeom prst="rect">
            <a:avLst/>
          </a:prstGeom>
          <a:blipFill>
            <a:blip r:embed="rId6" cstate="print"/>
            <a:stretch>
              <a:fillRect/>
            </a:stretch>
          </a:blipFill>
        </p:spPr>
        <p:txBody>
          <a:bodyPr wrap="square" lIns="0" tIns="0" rIns="0" bIns="0" rtlCol="0"/>
          <a:lstStyle/>
          <a:p>
            <a:endParaRPr sz="949"/>
          </a:p>
        </p:txBody>
      </p:sp>
      <p:sp>
        <p:nvSpPr>
          <p:cNvPr id="7" name="object 7"/>
          <p:cNvSpPr txBox="1"/>
          <p:nvPr/>
        </p:nvSpPr>
        <p:spPr>
          <a:xfrm>
            <a:off x="7746504" y="4862215"/>
            <a:ext cx="147675" cy="152828"/>
          </a:xfrm>
          <a:prstGeom prst="rect">
            <a:avLst/>
          </a:prstGeom>
        </p:spPr>
        <p:txBody>
          <a:bodyPr vert="horz" wrap="square" lIns="0" tIns="6697" rIns="0" bIns="0" rtlCol="0">
            <a:spAutoFit/>
          </a:bodyPr>
          <a:lstStyle/>
          <a:p>
            <a:pPr marL="6697">
              <a:spcBef>
                <a:spcPts val="53"/>
              </a:spcBef>
            </a:pPr>
            <a:r>
              <a:rPr sz="949" spc="-3" dirty="0">
                <a:latin typeface="Arial"/>
                <a:cs typeface="Arial"/>
              </a:rPr>
              <a:t>10</a:t>
            </a:r>
            <a:endParaRPr sz="949">
              <a:latin typeface="Arial"/>
              <a:cs typeface="Arial"/>
            </a:endParaRPr>
          </a:p>
        </p:txBody>
      </p:sp>
      <p:sp>
        <p:nvSpPr>
          <p:cNvPr id="8" name="object 8"/>
          <p:cNvSpPr/>
          <p:nvPr/>
        </p:nvSpPr>
        <p:spPr>
          <a:xfrm>
            <a:off x="1952014" y="3490790"/>
            <a:ext cx="2174305" cy="666122"/>
          </a:xfrm>
          <a:prstGeom prst="rect">
            <a:avLst/>
          </a:prstGeom>
          <a:blipFill>
            <a:blip r:embed="rId7" cstate="print"/>
            <a:stretch>
              <a:fillRect/>
            </a:stretch>
          </a:blipFill>
        </p:spPr>
        <p:txBody>
          <a:bodyPr wrap="square" lIns="0" tIns="0" rIns="0" bIns="0" rtlCol="0"/>
          <a:lstStyle/>
          <a:p>
            <a:endParaRPr sz="949"/>
          </a:p>
        </p:txBody>
      </p:sp>
      <p:sp>
        <p:nvSpPr>
          <p:cNvPr id="9" name="object 9"/>
          <p:cNvSpPr txBox="1"/>
          <p:nvPr/>
        </p:nvSpPr>
        <p:spPr>
          <a:xfrm>
            <a:off x="5080993" y="3991570"/>
            <a:ext cx="638584" cy="298830"/>
          </a:xfrm>
          <a:prstGeom prst="rect">
            <a:avLst/>
          </a:prstGeom>
        </p:spPr>
        <p:txBody>
          <a:bodyPr vert="horz" wrap="square" lIns="0" tIns="6697" rIns="0" bIns="0" rtlCol="0">
            <a:spAutoFit/>
          </a:bodyPr>
          <a:lstStyle/>
          <a:p>
            <a:pPr marL="6697">
              <a:spcBef>
                <a:spcPts val="53"/>
              </a:spcBef>
            </a:pPr>
            <a:r>
              <a:rPr sz="1898" b="1" dirty="0">
                <a:latin typeface="Arial"/>
                <a:cs typeface="Arial"/>
              </a:rPr>
              <a:t>N</a:t>
            </a:r>
            <a:r>
              <a:rPr sz="1898" b="1" spc="-142" dirty="0">
                <a:latin typeface="Arial"/>
                <a:cs typeface="Arial"/>
              </a:rPr>
              <a:t>L</a:t>
            </a:r>
            <a:r>
              <a:rPr sz="1898" b="1" dirty="0">
                <a:latin typeface="Arial"/>
                <a:cs typeface="Arial"/>
              </a:rPr>
              <a:t>TK</a:t>
            </a:r>
            <a:endParaRPr sz="1898">
              <a:latin typeface="Arial"/>
              <a:cs typeface="Arial"/>
            </a:endParaRPr>
          </a:p>
        </p:txBody>
      </p:sp>
      <p:sp>
        <p:nvSpPr>
          <p:cNvPr id="10" name="object 10"/>
          <p:cNvSpPr/>
          <p:nvPr/>
        </p:nvSpPr>
        <p:spPr>
          <a:xfrm>
            <a:off x="5423556" y="1631337"/>
            <a:ext cx="2025034" cy="635221"/>
          </a:xfrm>
          <a:prstGeom prst="rect">
            <a:avLst/>
          </a:prstGeom>
          <a:blipFill>
            <a:blip r:embed="rId8" cstate="print"/>
            <a:stretch>
              <a:fillRect/>
            </a:stretch>
          </a:blipFill>
        </p:spPr>
        <p:txBody>
          <a:bodyPr wrap="square" lIns="0" tIns="0" rIns="0" bIns="0" rtlCol="0"/>
          <a:lstStyle/>
          <a:p>
            <a:endParaRPr sz="949"/>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95860"/>
            <a:ext cx="5490753" cy="468427"/>
          </a:xfrm>
          <a:prstGeom prst="rect">
            <a:avLst/>
          </a:prstGeom>
        </p:spPr>
        <p:txBody>
          <a:bodyPr vert="horz" wrap="square" lIns="0" tIns="6697" rIns="0" bIns="0" rtlCol="0">
            <a:spAutoFit/>
          </a:bodyPr>
          <a:lstStyle/>
          <a:p>
            <a:pPr marL="6697">
              <a:spcBef>
                <a:spcPts val="53"/>
              </a:spcBef>
            </a:pPr>
            <a:r>
              <a:rPr sz="3000" spc="-82" dirty="0">
                <a:solidFill>
                  <a:schemeClr val="tx1"/>
                </a:solidFill>
              </a:rPr>
              <a:t>NLP </a:t>
            </a:r>
            <a:r>
              <a:rPr sz="3000" spc="-3" dirty="0">
                <a:solidFill>
                  <a:schemeClr val="tx1"/>
                </a:solidFill>
              </a:rPr>
              <a:t>is</a:t>
            </a:r>
            <a:r>
              <a:rPr sz="3000" spc="58" dirty="0">
                <a:solidFill>
                  <a:schemeClr val="tx1"/>
                </a:solidFill>
              </a:rPr>
              <a:t> </a:t>
            </a:r>
            <a:r>
              <a:rPr sz="3000" spc="40" dirty="0">
                <a:solidFill>
                  <a:schemeClr val="tx1"/>
                </a:solidFill>
              </a:rPr>
              <a:t>interdisciplinary</a:t>
            </a:r>
          </a:p>
        </p:txBody>
      </p:sp>
      <p:sp>
        <p:nvSpPr>
          <p:cNvPr id="11" name="object 3"/>
          <p:cNvSpPr txBox="1"/>
          <p:nvPr/>
        </p:nvSpPr>
        <p:spPr>
          <a:xfrm>
            <a:off x="533400" y="1504950"/>
            <a:ext cx="6087856" cy="2853985"/>
          </a:xfrm>
          <a:prstGeom prst="rect">
            <a:avLst/>
          </a:prstGeom>
        </p:spPr>
        <p:txBody>
          <a:bodyPr vert="horz" wrap="square" lIns="0" tIns="52704" rIns="0" bIns="0" rtlCol="0">
            <a:spAutoFit/>
          </a:bodyPr>
          <a:lstStyle/>
          <a:p>
            <a:pPr marL="313055" indent="-300990">
              <a:lnSpc>
                <a:spcPct val="100000"/>
              </a:lnSpc>
              <a:spcBef>
                <a:spcPts val="414"/>
              </a:spcBef>
              <a:buChar char="-"/>
              <a:tabLst>
                <a:tab pos="312420" algn="l"/>
                <a:tab pos="313690" algn="l"/>
              </a:tabLst>
            </a:pPr>
            <a:r>
              <a:rPr lang="en-US" sz="1800" spc="-30" dirty="0" smtClean="0">
                <a:latin typeface="Book Antiqua"/>
                <a:cs typeface="Book Antiqua"/>
              </a:rPr>
              <a:t>Artificial intelligence</a:t>
            </a:r>
          </a:p>
          <a:p>
            <a:pPr marL="313055" indent="-300990">
              <a:lnSpc>
                <a:spcPct val="100000"/>
              </a:lnSpc>
              <a:spcBef>
                <a:spcPts val="414"/>
              </a:spcBef>
              <a:buChar char="-"/>
              <a:tabLst>
                <a:tab pos="312420" algn="l"/>
                <a:tab pos="313690" algn="l"/>
              </a:tabLst>
            </a:pPr>
            <a:endParaRPr lang="en-US" sz="1800" spc="-30" dirty="0" smtClean="0">
              <a:latin typeface="Book Antiqua"/>
              <a:cs typeface="Book Antiqua"/>
            </a:endParaRPr>
          </a:p>
          <a:p>
            <a:pPr marL="313055" indent="-300990">
              <a:lnSpc>
                <a:spcPct val="100000"/>
              </a:lnSpc>
              <a:spcBef>
                <a:spcPts val="414"/>
              </a:spcBef>
              <a:buChar char="-"/>
              <a:tabLst>
                <a:tab pos="312420" algn="l"/>
                <a:tab pos="313690" algn="l"/>
              </a:tabLst>
            </a:pPr>
            <a:r>
              <a:rPr lang="en-US" dirty="0">
                <a:latin typeface="Book Antiqua"/>
                <a:cs typeface="Book Antiqua"/>
              </a:rPr>
              <a:t>Machine learning (ca. 2000—today); statistical  models, neural </a:t>
            </a:r>
            <a:r>
              <a:rPr lang="en-US" dirty="0" smtClean="0">
                <a:latin typeface="Book Antiqua"/>
                <a:cs typeface="Book Antiqua"/>
              </a:rPr>
              <a:t>networks</a:t>
            </a:r>
          </a:p>
          <a:p>
            <a:pPr marL="313055" indent="-300990">
              <a:lnSpc>
                <a:spcPct val="100000"/>
              </a:lnSpc>
              <a:spcBef>
                <a:spcPts val="414"/>
              </a:spcBef>
              <a:buChar char="-"/>
              <a:tabLst>
                <a:tab pos="312420" algn="l"/>
                <a:tab pos="313690" algn="l"/>
              </a:tabLst>
            </a:pPr>
            <a:endParaRPr lang="en-US" dirty="0">
              <a:latin typeface="Book Antiqua"/>
              <a:cs typeface="Book Antiqua"/>
            </a:endParaRPr>
          </a:p>
          <a:p>
            <a:pPr marL="313055" indent="-300990">
              <a:lnSpc>
                <a:spcPct val="100000"/>
              </a:lnSpc>
              <a:spcBef>
                <a:spcPts val="414"/>
              </a:spcBef>
              <a:buChar char="-"/>
              <a:tabLst>
                <a:tab pos="312420" algn="l"/>
                <a:tab pos="313690" algn="l"/>
              </a:tabLst>
            </a:pPr>
            <a:r>
              <a:rPr lang="en-US" dirty="0">
                <a:latin typeface="Book Antiqua"/>
                <a:cs typeface="Book Antiqua"/>
              </a:rPr>
              <a:t>Linguistics (representation of language</a:t>
            </a:r>
            <a:r>
              <a:rPr lang="en-US" dirty="0" smtClean="0">
                <a:latin typeface="Book Antiqua"/>
                <a:cs typeface="Book Antiqua"/>
              </a:rPr>
              <a:t>)</a:t>
            </a:r>
          </a:p>
          <a:p>
            <a:pPr marL="313055" indent="-300990">
              <a:lnSpc>
                <a:spcPct val="100000"/>
              </a:lnSpc>
              <a:spcBef>
                <a:spcPts val="414"/>
              </a:spcBef>
              <a:buChar char="-"/>
              <a:tabLst>
                <a:tab pos="312420" algn="l"/>
                <a:tab pos="313690" algn="l"/>
              </a:tabLst>
            </a:pPr>
            <a:endParaRPr lang="en-US" dirty="0">
              <a:latin typeface="Book Antiqua"/>
              <a:cs typeface="Book Antiqua"/>
            </a:endParaRPr>
          </a:p>
          <a:p>
            <a:pPr marL="313055" indent="-300990">
              <a:lnSpc>
                <a:spcPct val="100000"/>
              </a:lnSpc>
              <a:spcBef>
                <a:spcPts val="414"/>
              </a:spcBef>
              <a:buChar char="-"/>
              <a:tabLst>
                <a:tab pos="312420" algn="l"/>
                <a:tab pos="313690" algn="l"/>
              </a:tabLst>
            </a:pPr>
            <a:r>
              <a:rPr lang="en-US" dirty="0">
                <a:latin typeface="Book Antiqua"/>
                <a:cs typeface="Book Antiqua"/>
              </a:rPr>
              <a:t>Social sciences/humanities (models of language at  use in culture/society</a:t>
            </a:r>
            <a:r>
              <a:rPr lang="en-US" dirty="0" smtClean="0">
                <a:latin typeface="Book Antiqua"/>
                <a:cs typeface="Book Antiqua"/>
              </a:rPr>
              <a:t>)</a:t>
            </a:r>
            <a:endParaRPr lang="en-US" dirty="0">
              <a:latin typeface="Book Antiqua"/>
              <a:cs typeface="Book Antiqua"/>
            </a:endParaRPr>
          </a:p>
        </p:txBody>
      </p:sp>
    </p:spTree>
    <p:extLst>
      <p:ext uri="{BB962C8B-B14F-4D97-AF65-F5344CB8AC3E}">
        <p14:creationId xmlns:p14="http://schemas.microsoft.com/office/powerpoint/2010/main" val="174365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D9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TotalTime>
  <Words>2783</Words>
  <Application>Microsoft Office PowerPoint</Application>
  <PresentationFormat>On-screen Show (16:9)</PresentationFormat>
  <Paragraphs>512</Paragraphs>
  <Slides>56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Narrow</vt:lpstr>
      <vt:lpstr>Book Antiqua</vt:lpstr>
      <vt:lpstr>Calibri</vt:lpstr>
      <vt:lpstr>Courier New</vt:lpstr>
      <vt:lpstr>Times New Roman</vt:lpstr>
      <vt:lpstr>Office Theme</vt:lpstr>
      <vt:lpstr>Natural Language Processing:</vt:lpstr>
      <vt:lpstr>Agenda today</vt:lpstr>
      <vt:lpstr>Introductions</vt:lpstr>
      <vt:lpstr>Goals of this workshop</vt:lpstr>
      <vt:lpstr>Machine translation</vt:lpstr>
      <vt:lpstr>Speech recognition</vt:lpstr>
      <vt:lpstr>Question answering</vt:lpstr>
      <vt:lpstr>Software/Libraries</vt:lpstr>
      <vt:lpstr>NLP is interdisciplinary</vt:lpstr>
      <vt:lpstr>Computational Journalism</vt:lpstr>
      <vt:lpstr>Text as data</vt:lpstr>
      <vt:lpstr>Types of languages</vt:lpstr>
      <vt:lpstr>How do humans analyze texts?</vt:lpstr>
      <vt:lpstr>The promise of distant reading</vt:lpstr>
      <vt:lpstr>A simple representation of text</vt:lpstr>
      <vt:lpstr>Movie revenues</vt:lpstr>
      <vt:lpstr>Geographical location</vt:lpstr>
      <vt:lpstr>PowerPoint Presentation</vt:lpstr>
      <vt:lpstr>PowerPoint Presentation</vt:lpstr>
      <vt:lpstr>PowerPoint Presentation</vt:lpstr>
      <vt:lpstr>CTA lifecycle</vt:lpstr>
      <vt:lpstr>NLP research design</vt:lpstr>
      <vt:lpstr>NLP research design</vt:lpstr>
      <vt:lpstr>Research question</vt:lpstr>
      <vt:lpstr>NLP research design</vt:lpstr>
      <vt:lpstr>Getting data</vt:lpstr>
      <vt:lpstr>NLP research design</vt:lpstr>
      <vt:lpstr>What is preprocessing?</vt:lpstr>
      <vt:lpstr>Why do we do preprocessing?</vt:lpstr>
      <vt:lpstr>Tokenization</vt:lpstr>
      <vt:lpstr>What are N-grams?</vt:lpstr>
      <vt:lpstr>Document-term matrix</vt:lpstr>
      <vt:lpstr>PowerPoint Presentation</vt:lpstr>
      <vt:lpstr>PowerPoint Presentation</vt:lpstr>
      <vt:lpstr>PowerPoint Presentation</vt:lpstr>
      <vt:lpstr>NLP research design</vt:lpstr>
      <vt:lpstr>Inputs to modeling</vt:lpstr>
      <vt:lpstr>PowerPoint Presentation</vt:lpstr>
      <vt:lpstr>Frequent words</vt:lpstr>
      <vt:lpstr>Common NLP modeling methods</vt:lpstr>
      <vt:lpstr>PowerPoint Presentation</vt:lpstr>
      <vt:lpstr>Dictionary method</vt:lpstr>
      <vt:lpstr>Dictionary method</vt:lpstr>
      <vt:lpstr>PowerPoint Presentation</vt:lpstr>
      <vt:lpstr>PowerPoint Presentation</vt:lpstr>
      <vt:lpstr>PowerPoint Presentation</vt:lpstr>
      <vt:lpstr>PowerPoint Presentation</vt:lpstr>
      <vt:lpstr>PowerPoint Presentation</vt:lpstr>
      <vt:lpstr>PowerPoint Presentation</vt:lpstr>
      <vt:lpstr>NLP research design</vt:lpstr>
      <vt:lpstr>What you’ve been after…</vt:lpstr>
      <vt:lpstr>To review…</vt:lpstr>
      <vt:lpstr>Questions?</vt:lpstr>
      <vt:lpstr>Now to get our hands dirty</vt:lpstr>
      <vt:lpstr>Further resources</vt:lpstr>
      <vt:lpstr>Further examples of CTA applications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text analysis:  A practical overview</dc:title>
  <dc:creator>Jaren Haber</dc:creator>
  <cp:lastModifiedBy>Microsoft account</cp:lastModifiedBy>
  <cp:revision>66</cp:revision>
  <dcterms:created xsi:type="dcterms:W3CDTF">2019-12-03T04:01:55Z</dcterms:created>
  <dcterms:modified xsi:type="dcterms:W3CDTF">2020-10-19T14:56:30Z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